
<file path=[Content_Types].xml><?xml version="1.0" encoding="utf-8"?>
<Types xmlns="http://schemas.openxmlformats.org/package/2006/content-types">
  <Default Extension="xml" ContentType="application/xml"/>
  <Default Extension="mov" ContentType="video/unknown"/>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2"/>
  </p:notesMasterIdLst>
  <p:handoutMasterIdLst>
    <p:handoutMasterId r:id="rId23"/>
  </p:handoutMasterIdLst>
  <p:sldIdLst>
    <p:sldId id="333" r:id="rId2"/>
    <p:sldId id="270" r:id="rId3"/>
    <p:sldId id="322" r:id="rId4"/>
    <p:sldId id="356" r:id="rId5"/>
    <p:sldId id="354" r:id="rId6"/>
    <p:sldId id="343" r:id="rId7"/>
    <p:sldId id="344" r:id="rId8"/>
    <p:sldId id="303" r:id="rId9"/>
    <p:sldId id="363" r:id="rId10"/>
    <p:sldId id="357" r:id="rId11"/>
    <p:sldId id="362" r:id="rId12"/>
    <p:sldId id="347" r:id="rId13"/>
    <p:sldId id="349" r:id="rId14"/>
    <p:sldId id="348" r:id="rId15"/>
    <p:sldId id="361" r:id="rId16"/>
    <p:sldId id="337" r:id="rId17"/>
    <p:sldId id="358" r:id="rId18"/>
    <p:sldId id="339" r:id="rId19"/>
    <p:sldId id="365" r:id="rId20"/>
    <p:sldId id="355" r:id="rId21"/>
  </p:sldIdLst>
  <p:sldSz cx="9144000" cy="6858000" type="screen4x3"/>
  <p:notesSz cx="6858000" cy="9144000"/>
  <p:custDataLst>
    <p:tags r:id="rId2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3E432"/>
    <a:srgbClr val="E2E41A"/>
    <a:srgbClr val="E4223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6" autoAdjust="0"/>
    <p:restoredTop sz="79315" autoAdjust="0"/>
  </p:normalViewPr>
  <p:slideViewPr>
    <p:cSldViewPr snapToGrid="0" snapToObjects="1">
      <p:cViewPr>
        <p:scale>
          <a:sx n="100" d="100"/>
          <a:sy n="100" d="100"/>
        </p:scale>
        <p:origin x="-640" y="512"/>
      </p:cViewPr>
      <p:guideLst>
        <p:guide orient="horz" pos="1815"/>
        <p:guide pos="277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200" d="100"/>
          <a:sy n="200" d="100"/>
        </p:scale>
        <p:origin x="-480" y="4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tags" Target="tags/tag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DB3518A-4B55-AE44-AE6C-BB3BCF24E748}" type="datetime1">
              <a:rPr lang="en-US"/>
              <a:pPr>
                <a:defRPr/>
              </a:pPr>
              <a:t>4/29/16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FAF59276-EAC8-2D47-9F08-8643C774D370}" type="slidenum">
              <a:rPr lang="en-US"/>
              <a:pPr>
                <a:defRPr/>
              </a:pPr>
              <a:t>‹#›</a:t>
            </a:fld>
            <a:endParaRPr lang="en-US"/>
          </a:p>
        </p:txBody>
      </p:sp>
    </p:spTree>
    <p:extLst>
      <p:ext uri="{BB962C8B-B14F-4D97-AF65-F5344CB8AC3E}">
        <p14:creationId xmlns:p14="http://schemas.microsoft.com/office/powerpoint/2010/main" val="2505256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3F8B293-4BB5-7B43-9483-3921BA569E2B}" type="datetime1">
              <a:rPr lang="en-US"/>
              <a:pPr>
                <a:defRPr/>
              </a:pPr>
              <a:t>4/29/16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238F3AB-CE5B-CB44-B99C-326645F43C51}" type="slidenum">
              <a:rPr lang="en-US"/>
              <a:pPr>
                <a:defRPr/>
              </a:pPr>
              <a:t>‹#›</a:t>
            </a:fld>
            <a:endParaRPr lang="en-US"/>
          </a:p>
        </p:txBody>
      </p:sp>
    </p:spTree>
    <p:extLst>
      <p:ext uri="{BB962C8B-B14F-4D97-AF65-F5344CB8AC3E}">
        <p14:creationId xmlns:p14="http://schemas.microsoft.com/office/powerpoint/2010/main" val="25388921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ＭＳ Ｐゴシック" pitchFamily="-110" charset="-128"/>
                <a:cs typeface="ＭＳ Ｐゴシック" pitchFamily="-110" charset="-128"/>
              </a:rPr>
              <a:t>1-</a:t>
            </a:r>
            <a:r>
              <a:rPr lang="en-US" sz="1200" kern="1200" baseline="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Understanding what cancer is, and the factors that predispose</a:t>
            </a:r>
            <a:r>
              <a:rPr lang="en-US" sz="1200" kern="1200" baseline="0" dirty="0" smtClean="0">
                <a:solidFill>
                  <a:schemeClr val="tx1"/>
                </a:solidFill>
                <a:effectLst/>
                <a:latin typeface="+mn-lt"/>
                <a:ea typeface="ＭＳ Ｐゴシック" pitchFamily="-110" charset="-128"/>
                <a:cs typeface="ＭＳ Ｐゴシック" pitchFamily="-110" charset="-128"/>
              </a:rPr>
              <a:t> us towards developing it.</a:t>
            </a:r>
            <a:endParaRPr lang="en-US" sz="1200" kern="1200" dirty="0" smtClean="0">
              <a:solidFill>
                <a:schemeClr val="tx1"/>
              </a:solidFill>
              <a:effectLst/>
              <a:latin typeface="+mn-lt"/>
              <a:ea typeface="ＭＳ Ｐゴシック" pitchFamily="-110" charset="-128"/>
              <a:cs typeface="ＭＳ Ｐゴシック" pitchFamily="-110" charset="-128"/>
            </a:endParaRPr>
          </a:p>
          <a:p>
            <a:r>
              <a:rPr lang="en-US" sz="1200" kern="1200" baseline="0" dirty="0" smtClean="0">
                <a:solidFill>
                  <a:schemeClr val="tx1"/>
                </a:solidFill>
                <a:latin typeface="+mn-lt"/>
                <a:ea typeface="ＭＳ Ｐゴシック" pitchFamily="-110" charset="-128"/>
                <a:cs typeface="ＭＳ Ｐゴシック" pitchFamily="-110" charset="-128"/>
              </a:rPr>
              <a:t>2 And 3- </a:t>
            </a:r>
            <a:r>
              <a:rPr lang="en-US" sz="1200" kern="1200" dirty="0" smtClean="0">
                <a:solidFill>
                  <a:schemeClr val="tx1"/>
                </a:solidFill>
                <a:latin typeface="+mn-lt"/>
                <a:ea typeface="ＭＳ Ｐゴシック" pitchFamily="-110" charset="-128"/>
                <a:cs typeface="ＭＳ Ｐゴシック" pitchFamily="-110" charset="-128"/>
              </a:rPr>
              <a:t>Go in depth into how cancer develops at the cellular level.  </a:t>
            </a:r>
          </a:p>
          <a:p>
            <a:pPr marL="228600" marR="0" indent="-22860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10" charset="-128"/>
                <a:cs typeface="ＭＳ Ｐゴシック" pitchFamily="-110" charset="-128"/>
              </a:rPr>
              <a:t>4- Will look at the biology of cancer from the lens of the entire body.  </a:t>
            </a:r>
          </a:p>
          <a:p>
            <a:pPr marL="228600" marR="0" indent="-22860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10" charset="-128"/>
                <a:cs typeface="ＭＳ Ｐゴシック" pitchFamily="-110" charset="-128"/>
              </a:rPr>
              <a:t>5- Will examine how cancer is diagnosed and treated.</a:t>
            </a:r>
          </a:p>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http://www.drmcdougall.com/misc/2011nl/nov/jobs.htm</a:t>
            </a:r>
          </a:p>
          <a:p>
            <a:endParaRPr lang="en-US" dirty="0" smtClean="0"/>
          </a:p>
          <a:p>
            <a:r>
              <a:rPr lang="en-US" dirty="0" smtClean="0"/>
              <a:t>SOLID TUMORS IN ORGANS usually</a:t>
            </a:r>
            <a:r>
              <a:rPr lang="en-US" baseline="0" dirty="0" smtClean="0"/>
              <a:t> double in size every 3- 9 months</a:t>
            </a:r>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12</a:t>
            </a:fld>
            <a:endParaRPr lang="en-US"/>
          </a:p>
        </p:txBody>
      </p:sp>
    </p:spTree>
    <p:extLst>
      <p:ext uri="{BB962C8B-B14F-4D97-AF65-F5344CB8AC3E}">
        <p14:creationId xmlns:p14="http://schemas.microsoft.com/office/powerpoint/2010/main" val="1376476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13</a:t>
            </a:fld>
            <a:endParaRPr lang="en-US"/>
          </a:p>
        </p:txBody>
      </p:sp>
    </p:spTree>
    <p:extLst>
      <p:ext uri="{BB962C8B-B14F-4D97-AF65-F5344CB8AC3E}">
        <p14:creationId xmlns:p14="http://schemas.microsoft.com/office/powerpoint/2010/main" val="137647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14</a:t>
            </a:fld>
            <a:endParaRPr lang="en-US"/>
          </a:p>
        </p:txBody>
      </p:sp>
    </p:spTree>
    <p:extLst>
      <p:ext uri="{BB962C8B-B14F-4D97-AF65-F5344CB8AC3E}">
        <p14:creationId xmlns:p14="http://schemas.microsoft.com/office/powerpoint/2010/main" val="2694822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16</a:t>
            </a:fld>
            <a:endParaRPr lang="en-US"/>
          </a:p>
        </p:txBody>
      </p:sp>
    </p:spTree>
    <p:extLst>
      <p:ext uri="{BB962C8B-B14F-4D97-AF65-F5344CB8AC3E}">
        <p14:creationId xmlns:p14="http://schemas.microsoft.com/office/powerpoint/2010/main" val="1339157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17</a:t>
            </a:fld>
            <a:endParaRPr lang="en-US"/>
          </a:p>
        </p:txBody>
      </p:sp>
    </p:spTree>
    <p:extLst>
      <p:ext uri="{BB962C8B-B14F-4D97-AF65-F5344CB8AC3E}">
        <p14:creationId xmlns:p14="http://schemas.microsoft.com/office/powerpoint/2010/main" val="3735375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18</a:t>
            </a:fld>
            <a:endParaRPr lang="en-US"/>
          </a:p>
        </p:txBody>
      </p:sp>
    </p:spTree>
    <p:extLst>
      <p:ext uri="{BB962C8B-B14F-4D97-AF65-F5344CB8AC3E}">
        <p14:creationId xmlns:p14="http://schemas.microsoft.com/office/powerpoint/2010/main" val="1339157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represents</a:t>
            </a:r>
            <a:r>
              <a:rPr lang="en-US" baseline="0" dirty="0" smtClean="0"/>
              <a:t> deaths due to cancer. People diagnosed with cancer, if treated early, can survive.</a:t>
            </a:r>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19</a:t>
            </a:fld>
            <a:endParaRPr lang="en-US"/>
          </a:p>
        </p:txBody>
      </p:sp>
    </p:spTree>
    <p:extLst>
      <p:ext uri="{BB962C8B-B14F-4D97-AF65-F5344CB8AC3E}">
        <p14:creationId xmlns:p14="http://schemas.microsoft.com/office/powerpoint/2010/main" val="1339157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20</a:t>
            </a:fld>
            <a:endParaRPr lang="en-US"/>
          </a:p>
        </p:txBody>
      </p:sp>
    </p:spTree>
    <p:extLst>
      <p:ext uri="{BB962C8B-B14F-4D97-AF65-F5344CB8AC3E}">
        <p14:creationId xmlns:p14="http://schemas.microsoft.com/office/powerpoint/2010/main" val="365220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3</a:t>
            </a:fld>
            <a:endParaRPr lang="en-US"/>
          </a:p>
        </p:txBody>
      </p:sp>
    </p:spTree>
    <p:extLst>
      <p:ext uri="{BB962C8B-B14F-4D97-AF65-F5344CB8AC3E}">
        <p14:creationId xmlns:p14="http://schemas.microsoft.com/office/powerpoint/2010/main" val="133915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4</a:t>
            </a:fld>
            <a:endParaRPr lang="en-US"/>
          </a:p>
        </p:txBody>
      </p:sp>
    </p:spTree>
    <p:extLst>
      <p:ext uri="{BB962C8B-B14F-4D97-AF65-F5344CB8AC3E}">
        <p14:creationId xmlns:p14="http://schemas.microsoft.com/office/powerpoint/2010/main" val="360112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could</a:t>
            </a:r>
            <a:r>
              <a:rPr lang="en-US" baseline="0" dirty="0" smtClean="0"/>
              <a:t> such a smart man do such a stupid thing?</a:t>
            </a:r>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5</a:t>
            </a:fld>
            <a:endParaRPr lang="en-US"/>
          </a:p>
        </p:txBody>
      </p:sp>
    </p:spTree>
    <p:extLst>
      <p:ext uri="{BB962C8B-B14F-4D97-AF65-F5344CB8AC3E}">
        <p14:creationId xmlns:p14="http://schemas.microsoft.com/office/powerpoint/2010/main" val="360112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6</a:t>
            </a:fld>
            <a:endParaRPr lang="en-US"/>
          </a:p>
        </p:txBody>
      </p:sp>
    </p:spTree>
    <p:extLst>
      <p:ext uri="{BB962C8B-B14F-4D97-AF65-F5344CB8AC3E}">
        <p14:creationId xmlns:p14="http://schemas.microsoft.com/office/powerpoint/2010/main" val="360112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10" charset="-128"/>
                <a:cs typeface="ＭＳ Ｐゴシック" pitchFamily="-110" charset="-128"/>
              </a:rPr>
              <a:t>Steve received a lot of criticism for the decision not to have surgery earlier and died thinking he had been irresponsible by not having his pancreatic surgery 9 months earlier. But did the delay impact the outcome of his disease? Students calculate when Steve’s tumor actually appeared and when it spread to his liver, and then deduce whether the delay would have made a difference.</a:t>
            </a:r>
          </a:p>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7</a:t>
            </a:fld>
            <a:endParaRPr lang="en-US"/>
          </a:p>
        </p:txBody>
      </p:sp>
    </p:spTree>
    <p:extLst>
      <p:ext uri="{BB962C8B-B14F-4D97-AF65-F5344CB8AC3E}">
        <p14:creationId xmlns:p14="http://schemas.microsoft.com/office/powerpoint/2010/main" val="360112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10" charset="-128"/>
                <a:cs typeface="ＭＳ Ｐゴシック" pitchFamily="-110" charset="-128"/>
              </a:rPr>
              <a:t>What will determine when a tumor appears?</a:t>
            </a:r>
          </a:p>
          <a:p>
            <a:pPr lvl="0"/>
            <a:r>
              <a:rPr lang="en-US" sz="1200" kern="1200" dirty="0" smtClean="0">
                <a:solidFill>
                  <a:schemeClr val="tx1"/>
                </a:solidFill>
                <a:latin typeface="+mn-lt"/>
                <a:ea typeface="ＭＳ Ｐゴシック" pitchFamily="-110" charset="-128"/>
                <a:cs typeface="ＭＳ Ｐゴシック" pitchFamily="-110" charset="-128"/>
              </a:rPr>
              <a:t>The rate at which the cell divides and the rate at which the cells die. Normally the ratio is 1:1. In tumor cells the rate of proliferation exceeds the rate of death.</a:t>
            </a:r>
            <a:endParaRPr lang="en-US" dirty="0" smtClean="0"/>
          </a:p>
          <a:p>
            <a:endParaRPr lang="en-US" dirty="0" smtClean="0"/>
          </a:p>
          <a:p>
            <a:r>
              <a:rPr lang="en-US" dirty="0" smtClean="0"/>
              <a:t>10 mm = SEEN</a:t>
            </a:r>
            <a:r>
              <a:rPr lang="en-US" baseline="0" dirty="0" smtClean="0"/>
              <a:t> by CAT scan</a:t>
            </a:r>
            <a:endParaRPr lang="en-US" dirty="0" smtClean="0"/>
          </a:p>
          <a:p>
            <a:endParaRPr lang="en-US" dirty="0" smtClean="0"/>
          </a:p>
          <a:p>
            <a:r>
              <a:rPr lang="en-US" dirty="0" smtClean="0"/>
              <a:t>100</a:t>
            </a:r>
            <a:r>
              <a:rPr lang="en-US" baseline="0" dirty="0" smtClean="0"/>
              <a:t> mm</a:t>
            </a:r>
            <a:r>
              <a:rPr lang="en-US" dirty="0" smtClean="0"/>
              <a:t>=</a:t>
            </a:r>
            <a:r>
              <a:rPr lang="en-US" baseline="0" dirty="0" smtClean="0"/>
              <a:t> IMPACTS ORGAN FX</a:t>
            </a:r>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http://www.drmcdougall.com/misc/2011nl/nov/jobs.htm</a:t>
            </a: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10</a:t>
            </a:fld>
            <a:endParaRPr lang="en-US"/>
          </a:p>
        </p:txBody>
      </p:sp>
    </p:spTree>
    <p:extLst>
      <p:ext uri="{BB962C8B-B14F-4D97-AF65-F5344CB8AC3E}">
        <p14:creationId xmlns:p14="http://schemas.microsoft.com/office/powerpoint/2010/main" val="344688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5777FD-9432-D948-B35F-9B7BD5FDF8A1}" type="datetime1">
              <a:rPr lang="en-US" smtClean="0"/>
              <a:pPr>
                <a:defRPr/>
              </a:pPr>
              <a:t>4/29/16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AB5B1-00BC-F24C-BCEC-280088855D52}" type="slidenum">
              <a:rPr lang="en-US" smtClean="0"/>
              <a:pPr>
                <a:defRPr/>
              </a:pPr>
              <a:t>‹#›</a:t>
            </a:fld>
            <a:endParaRPr lang="en-US"/>
          </a:p>
        </p:txBody>
      </p:sp>
    </p:spTree>
    <p:extLst>
      <p:ext uri="{BB962C8B-B14F-4D97-AF65-F5344CB8AC3E}">
        <p14:creationId xmlns:p14="http://schemas.microsoft.com/office/powerpoint/2010/main" val="178424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06F2DC-6832-8E41-AC2E-3AF4D3AEB5C9}" type="datetime1">
              <a:rPr lang="en-US" smtClean="0"/>
              <a:pPr>
                <a:defRPr/>
              </a:pPr>
              <a:t>4/29/16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3CD768-44BE-6743-A8B9-166A0DAFD29B}" type="slidenum">
              <a:rPr lang="en-US" smtClean="0"/>
              <a:pPr>
                <a:defRPr/>
              </a:pPr>
              <a:t>‹#›</a:t>
            </a:fld>
            <a:endParaRPr lang="en-US"/>
          </a:p>
        </p:txBody>
      </p:sp>
    </p:spTree>
    <p:extLst>
      <p:ext uri="{BB962C8B-B14F-4D97-AF65-F5344CB8AC3E}">
        <p14:creationId xmlns:p14="http://schemas.microsoft.com/office/powerpoint/2010/main" val="64480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C48182-9AA4-0743-923D-82C285352A06}" type="datetime1">
              <a:rPr lang="en-US" smtClean="0"/>
              <a:pPr>
                <a:defRPr/>
              </a:pPr>
              <a:t>4/29/16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6E6E90-B66E-9446-803C-8BA15407D21F}" type="slidenum">
              <a:rPr lang="en-US" smtClean="0"/>
              <a:pPr>
                <a:defRPr/>
              </a:pPr>
              <a:t>‹#›</a:t>
            </a:fld>
            <a:endParaRPr lang="en-US"/>
          </a:p>
        </p:txBody>
      </p:sp>
    </p:spTree>
    <p:extLst>
      <p:ext uri="{BB962C8B-B14F-4D97-AF65-F5344CB8AC3E}">
        <p14:creationId xmlns:p14="http://schemas.microsoft.com/office/powerpoint/2010/main" val="131935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FCE7A9-800B-2E4E-A043-9B5691CC9FA1}" type="datetime1">
              <a:rPr lang="en-US" smtClean="0"/>
              <a:pPr>
                <a:defRPr/>
              </a:pPr>
              <a:t>4/29/16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2B316-9619-6B4E-B1F0-FEF328F2B9E0}" type="slidenum">
              <a:rPr lang="en-US" smtClean="0"/>
              <a:pPr>
                <a:defRPr/>
              </a:pPr>
              <a:t>‹#›</a:t>
            </a:fld>
            <a:endParaRPr lang="en-US"/>
          </a:p>
        </p:txBody>
      </p:sp>
    </p:spTree>
    <p:extLst>
      <p:ext uri="{BB962C8B-B14F-4D97-AF65-F5344CB8AC3E}">
        <p14:creationId xmlns:p14="http://schemas.microsoft.com/office/powerpoint/2010/main" val="181525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A8F243-EC49-7C46-9BC8-A818147A19FB}" type="datetime1">
              <a:rPr lang="en-US" smtClean="0"/>
              <a:pPr>
                <a:defRPr/>
              </a:pPr>
              <a:t>4/29/16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EECEF4-70FA-7C49-9E9C-054C23DA1F61}" type="slidenum">
              <a:rPr lang="en-US" smtClean="0"/>
              <a:pPr>
                <a:defRPr/>
              </a:pPr>
              <a:t>‹#›</a:t>
            </a:fld>
            <a:endParaRPr lang="en-US"/>
          </a:p>
        </p:txBody>
      </p:sp>
    </p:spTree>
    <p:extLst>
      <p:ext uri="{BB962C8B-B14F-4D97-AF65-F5344CB8AC3E}">
        <p14:creationId xmlns:p14="http://schemas.microsoft.com/office/powerpoint/2010/main" val="261507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168720-4AE0-5847-B11F-DEF5AF537B8F}" type="datetime1">
              <a:rPr lang="en-US" smtClean="0"/>
              <a:pPr>
                <a:defRPr/>
              </a:pPr>
              <a:t>4/29/16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16C786-7364-A040-B2E9-EDCE5FBC182B}" type="slidenum">
              <a:rPr lang="en-US" smtClean="0"/>
              <a:pPr>
                <a:defRPr/>
              </a:pPr>
              <a:t>‹#›</a:t>
            </a:fld>
            <a:endParaRPr lang="en-US"/>
          </a:p>
        </p:txBody>
      </p:sp>
    </p:spTree>
    <p:extLst>
      <p:ext uri="{BB962C8B-B14F-4D97-AF65-F5344CB8AC3E}">
        <p14:creationId xmlns:p14="http://schemas.microsoft.com/office/powerpoint/2010/main" val="27179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23F585-28E5-C545-9306-FD069836D8D2}" type="datetime1">
              <a:rPr lang="en-US" smtClean="0"/>
              <a:pPr>
                <a:defRPr/>
              </a:pPr>
              <a:t>4/29/16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CE9325-A65C-7345-837C-B4A8AEE58D34}" type="slidenum">
              <a:rPr lang="en-US" smtClean="0"/>
              <a:pPr>
                <a:defRPr/>
              </a:pPr>
              <a:t>‹#›</a:t>
            </a:fld>
            <a:endParaRPr lang="en-US"/>
          </a:p>
        </p:txBody>
      </p:sp>
    </p:spTree>
    <p:extLst>
      <p:ext uri="{BB962C8B-B14F-4D97-AF65-F5344CB8AC3E}">
        <p14:creationId xmlns:p14="http://schemas.microsoft.com/office/powerpoint/2010/main" val="259667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CE5BB6-28DD-B24F-8555-4BD5AE3B47FC}" type="datetime1">
              <a:rPr lang="en-US" smtClean="0"/>
              <a:pPr>
                <a:defRPr/>
              </a:pPr>
              <a:t>4/29/16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D07FB3-F15E-8345-836A-94D8C3ED733F}" type="slidenum">
              <a:rPr lang="en-US" smtClean="0"/>
              <a:pPr>
                <a:defRPr/>
              </a:pPr>
              <a:t>‹#›</a:t>
            </a:fld>
            <a:endParaRPr lang="en-US"/>
          </a:p>
        </p:txBody>
      </p:sp>
    </p:spTree>
    <p:extLst>
      <p:ext uri="{BB962C8B-B14F-4D97-AF65-F5344CB8AC3E}">
        <p14:creationId xmlns:p14="http://schemas.microsoft.com/office/powerpoint/2010/main" val="321992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CB94E0-751B-754E-A5F8-B15C0C1E3F02}" type="datetime1">
              <a:rPr lang="en-US" smtClean="0"/>
              <a:pPr>
                <a:defRPr/>
              </a:pPr>
              <a:t>4/29/16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925204-6ED0-B74A-9903-DF21F0FF8403}" type="slidenum">
              <a:rPr lang="en-US" smtClean="0"/>
              <a:pPr>
                <a:defRPr/>
              </a:pPr>
              <a:t>‹#›</a:t>
            </a:fld>
            <a:endParaRPr lang="en-US"/>
          </a:p>
        </p:txBody>
      </p:sp>
    </p:spTree>
    <p:extLst>
      <p:ext uri="{BB962C8B-B14F-4D97-AF65-F5344CB8AC3E}">
        <p14:creationId xmlns:p14="http://schemas.microsoft.com/office/powerpoint/2010/main" val="292135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74FD88-0525-E94A-88E7-0E3B44FB848C}" type="datetime1">
              <a:rPr lang="en-US" smtClean="0"/>
              <a:pPr>
                <a:defRPr/>
              </a:pPr>
              <a:t>4/29/16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01FAEE-24A7-384D-B55D-729395BC11CE}" type="slidenum">
              <a:rPr lang="en-US" smtClean="0"/>
              <a:pPr>
                <a:defRPr/>
              </a:pPr>
              <a:t>‹#›</a:t>
            </a:fld>
            <a:endParaRPr lang="en-US"/>
          </a:p>
        </p:txBody>
      </p:sp>
    </p:spTree>
    <p:extLst>
      <p:ext uri="{BB962C8B-B14F-4D97-AF65-F5344CB8AC3E}">
        <p14:creationId xmlns:p14="http://schemas.microsoft.com/office/powerpoint/2010/main" val="318448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74691C-2DB8-134B-B504-BD2001467E78}" type="datetime1">
              <a:rPr lang="en-US" smtClean="0"/>
              <a:pPr>
                <a:defRPr/>
              </a:pPr>
              <a:t>4/29/16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2EC4BF-373E-6F4E-BFC5-7B5BE890788E}" type="slidenum">
              <a:rPr lang="en-US" smtClean="0"/>
              <a:pPr>
                <a:defRPr/>
              </a:pPr>
              <a:t>‹#›</a:t>
            </a:fld>
            <a:endParaRPr lang="en-US"/>
          </a:p>
        </p:txBody>
      </p:sp>
    </p:spTree>
    <p:extLst>
      <p:ext uri="{BB962C8B-B14F-4D97-AF65-F5344CB8AC3E}">
        <p14:creationId xmlns:p14="http://schemas.microsoft.com/office/powerpoint/2010/main" val="2046090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16B31609-0C0F-4844-A33F-169D0E686C81}" type="datetime1">
              <a:rPr lang="en-US" smtClean="0"/>
              <a:pPr>
                <a:defRPr/>
              </a:pPr>
              <a:t>4/29/16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173D0C45-70BD-B343-A3E4-4468B1F6BF5D}" type="slidenum">
              <a:rPr lang="en-US" smtClean="0"/>
              <a:pPr>
                <a:defRPr/>
              </a:pPr>
              <a:t>‹#›</a:t>
            </a:fld>
            <a:endParaRPr lang="en-US"/>
          </a:p>
        </p:txBody>
      </p:sp>
      <p:sp>
        <p:nvSpPr>
          <p:cNvPr id="7" name="Rectangle 6"/>
          <p:cNvSpPr/>
          <p:nvPr/>
        </p:nvSpPr>
        <p:spPr>
          <a:xfrm>
            <a:off x="0" y="6477000"/>
            <a:ext cx="9284250" cy="550524"/>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fontAlgn="base" hangingPunct="1">
        <a:spcBef>
          <a:spcPct val="0"/>
        </a:spcBef>
        <a:spcAft>
          <a:spcPct val="0"/>
        </a:spcAft>
        <a:defRPr sz="3600" b="1" kern="1200">
          <a:solidFill>
            <a:schemeClr val="tx1"/>
          </a:solidFill>
          <a:latin typeface="Gill Sans"/>
          <a:ea typeface="ＭＳ Ｐゴシック" pitchFamily="-110" charset="-128"/>
          <a:cs typeface="Gill Sans"/>
        </a:defRPr>
      </a:lvl1pPr>
      <a:lvl2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extBox 5"/>
          <p:cNvSpPr txBox="1">
            <a:spLocks noChangeArrowheads="1"/>
          </p:cNvSpPr>
          <p:nvPr/>
        </p:nvSpPr>
        <p:spPr bwMode="auto">
          <a:xfrm>
            <a:off x="246063" y="368094"/>
            <a:ext cx="8736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latin typeface="Gill Sans"/>
                <a:cs typeface="Gill Sans"/>
              </a:rPr>
              <a:t>Cancer Module</a:t>
            </a:r>
          </a:p>
        </p:txBody>
      </p:sp>
      <p:sp>
        <p:nvSpPr>
          <p:cNvPr id="7" name="Content Placeholder 2"/>
          <p:cNvSpPr>
            <a:spLocks noGrp="1"/>
          </p:cNvSpPr>
          <p:nvPr>
            <p:ph idx="1"/>
          </p:nvPr>
        </p:nvSpPr>
        <p:spPr>
          <a:xfrm>
            <a:off x="457200" y="1421925"/>
            <a:ext cx="8229600" cy="4525963"/>
          </a:xfrm>
        </p:spPr>
        <p:txBody>
          <a:bodyPr>
            <a:normAutofit fontScale="85000" lnSpcReduction="20000"/>
          </a:bodyPr>
          <a:lstStyle/>
          <a:p>
            <a:pPr marL="0" indent="0">
              <a:buNone/>
            </a:pPr>
            <a:r>
              <a:rPr lang="en-US" sz="2800" dirty="0" smtClean="0"/>
              <a:t>The Cancer Module</a:t>
            </a:r>
            <a:r>
              <a:rPr lang="en-US" sz="2800" dirty="0" smtClean="0"/>
              <a:t> </a:t>
            </a:r>
            <a:r>
              <a:rPr lang="en-US" sz="2800" dirty="0" smtClean="0"/>
              <a:t>has 5 units. Each unit lasts about a week and covers one of the critical questions we will need to answer if we want to understand cancer.</a:t>
            </a:r>
          </a:p>
          <a:p>
            <a:pPr marL="457200" lvl="1" indent="0">
              <a:buNone/>
            </a:pPr>
            <a:endParaRPr lang="en-US" dirty="0" smtClean="0"/>
          </a:p>
          <a:p>
            <a:pPr lvl="1"/>
            <a:r>
              <a:rPr lang="en-US" u="sng" dirty="0" smtClean="0"/>
              <a:t>Unit 1</a:t>
            </a:r>
            <a:r>
              <a:rPr lang="en-US" dirty="0" smtClean="0"/>
              <a:t>: What is cancer and why should we care?</a:t>
            </a:r>
          </a:p>
          <a:p>
            <a:pPr lvl="2"/>
            <a:endParaRPr lang="en-US" dirty="0" smtClean="0"/>
          </a:p>
          <a:p>
            <a:pPr lvl="1"/>
            <a:r>
              <a:rPr lang="en-US" u="sng" dirty="0" smtClean="0"/>
              <a:t>Unit 2</a:t>
            </a:r>
            <a:r>
              <a:rPr lang="en-US" dirty="0" smtClean="0"/>
              <a:t>: What does it mean to be a ‘normal’ cell?</a:t>
            </a:r>
          </a:p>
          <a:p>
            <a:pPr lvl="2"/>
            <a:endParaRPr lang="en-US" dirty="0" smtClean="0"/>
          </a:p>
          <a:p>
            <a:pPr lvl="1"/>
            <a:r>
              <a:rPr lang="en-US" u="sng" dirty="0" smtClean="0"/>
              <a:t>Unit 3</a:t>
            </a:r>
            <a:r>
              <a:rPr lang="en-US" dirty="0" smtClean="0"/>
              <a:t>: How does a normal cell become cancerous?</a:t>
            </a:r>
          </a:p>
          <a:p>
            <a:pPr lvl="2"/>
            <a:endParaRPr lang="en-US" dirty="0" smtClean="0"/>
          </a:p>
          <a:p>
            <a:pPr lvl="1"/>
            <a:r>
              <a:rPr lang="en-US" u="sng" dirty="0" smtClean="0"/>
              <a:t>Unit 4</a:t>
            </a:r>
            <a:r>
              <a:rPr lang="en-US" dirty="0" smtClean="0"/>
              <a:t>: How does cancer make us sick?</a:t>
            </a:r>
          </a:p>
          <a:p>
            <a:pPr lvl="2"/>
            <a:endParaRPr lang="en-US" dirty="0" smtClean="0"/>
          </a:p>
          <a:p>
            <a:pPr lvl="1"/>
            <a:r>
              <a:rPr lang="en-US" u="sng" dirty="0" smtClean="0"/>
              <a:t>Unit 5</a:t>
            </a:r>
            <a:r>
              <a:rPr lang="en-US" dirty="0" smtClean="0"/>
              <a:t>: How is cancer treated?</a:t>
            </a:r>
            <a:endParaRPr lang="en-US" dirty="0"/>
          </a:p>
        </p:txBody>
      </p:sp>
    </p:spTree>
    <p:extLst>
      <p:ext uri="{BB962C8B-B14F-4D97-AF65-F5344CB8AC3E}">
        <p14:creationId xmlns:p14="http://schemas.microsoft.com/office/powerpoint/2010/main" val="193209671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8650"/>
            <a:ext cx="8229600" cy="1143000"/>
          </a:xfrm>
        </p:spPr>
        <p:txBody>
          <a:bodyPr/>
          <a:lstStyle/>
          <a:p>
            <a:r>
              <a:rPr lang="en-US" dirty="0" smtClean="0"/>
              <a:t>Doubling table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25923847"/>
              </p:ext>
            </p:extLst>
          </p:nvPr>
        </p:nvGraphicFramePr>
        <p:xfrm>
          <a:off x="423780" y="1211511"/>
          <a:ext cx="8366497" cy="5113630"/>
        </p:xfrm>
        <a:graphic>
          <a:graphicData uri="http://schemas.openxmlformats.org/drawingml/2006/table">
            <a:tbl>
              <a:tblPr firstRow="1" bandRow="1">
                <a:tableStyleId>{3C2FFA5D-87B4-456A-9821-1D502468CF0F}</a:tableStyleId>
              </a:tblPr>
              <a:tblGrid>
                <a:gridCol w="1028161"/>
                <a:gridCol w="1028161"/>
                <a:gridCol w="1028161"/>
                <a:gridCol w="1120130"/>
                <a:gridCol w="936192"/>
                <a:gridCol w="1119015"/>
                <a:gridCol w="937307"/>
                <a:gridCol w="1169370"/>
              </a:tblGrid>
              <a:tr h="438211">
                <a:tc>
                  <a:txBody>
                    <a:bodyPr/>
                    <a:lstStyle/>
                    <a:p>
                      <a:pPr marL="0" marR="0" algn="ctr">
                        <a:spcBef>
                          <a:spcPts val="0"/>
                        </a:spcBef>
                        <a:spcAft>
                          <a:spcPts val="0"/>
                        </a:spcAft>
                      </a:pPr>
                      <a:r>
                        <a:rPr lang="en-US" sz="1600" dirty="0" smtClean="0">
                          <a:solidFill>
                            <a:srgbClr val="000000"/>
                          </a:solidFill>
                          <a:effectLst/>
                          <a:latin typeface="Calibri"/>
                          <a:ea typeface="Times New Roman"/>
                          <a:cs typeface="Times New Roman"/>
                        </a:rPr>
                        <a:t># of </a:t>
                      </a:r>
                      <a:r>
                        <a:rPr lang="en-US" sz="1600" dirty="0">
                          <a:solidFill>
                            <a:srgbClr val="000000"/>
                          </a:solidFill>
                          <a:effectLst/>
                          <a:latin typeface="Calibri"/>
                          <a:ea typeface="Times New Roman"/>
                          <a:cs typeface="Times New Roman"/>
                        </a:rPr>
                        <a:t>Doublings</a:t>
                      </a:r>
                      <a:endParaRPr lang="en-US" sz="1600"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600" dirty="0">
                          <a:solidFill>
                            <a:srgbClr val="000000"/>
                          </a:solidFill>
                          <a:effectLst/>
                          <a:latin typeface="Calibri"/>
                          <a:ea typeface="Times New Roman"/>
                          <a:cs typeface="Times New Roman"/>
                        </a:rPr>
                        <a:t># of Cells</a:t>
                      </a:r>
                      <a:endParaRPr lang="en-US" sz="1600"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600" dirty="0" smtClean="0">
                          <a:solidFill>
                            <a:srgbClr val="000000"/>
                          </a:solidFill>
                          <a:effectLst/>
                          <a:latin typeface="Calibri"/>
                          <a:ea typeface="Times New Roman"/>
                          <a:cs typeface="Times New Roman"/>
                        </a:rPr>
                        <a:t># of </a:t>
                      </a:r>
                      <a:r>
                        <a:rPr lang="en-US" sz="1600" dirty="0">
                          <a:solidFill>
                            <a:srgbClr val="000000"/>
                          </a:solidFill>
                          <a:effectLst/>
                          <a:latin typeface="Calibri"/>
                          <a:ea typeface="Times New Roman"/>
                          <a:cs typeface="Times New Roman"/>
                        </a:rPr>
                        <a:t>Doublings</a:t>
                      </a:r>
                      <a:endParaRPr lang="en-US" sz="1600"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600">
                          <a:solidFill>
                            <a:srgbClr val="000000"/>
                          </a:solidFill>
                          <a:effectLst/>
                          <a:latin typeface="Calibri"/>
                          <a:ea typeface="Times New Roman"/>
                          <a:cs typeface="Times New Roman"/>
                        </a:rPr>
                        <a:t># of Cells</a:t>
                      </a:r>
                      <a:endParaRPr lang="en-US" sz="160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600" dirty="0" smtClean="0">
                          <a:solidFill>
                            <a:srgbClr val="000000"/>
                          </a:solidFill>
                          <a:effectLst/>
                          <a:latin typeface="Calibri"/>
                          <a:ea typeface="Times New Roman"/>
                          <a:cs typeface="Times New Roman"/>
                        </a:rPr>
                        <a:t># of </a:t>
                      </a:r>
                      <a:r>
                        <a:rPr lang="en-US" sz="1600" dirty="0">
                          <a:solidFill>
                            <a:srgbClr val="000000"/>
                          </a:solidFill>
                          <a:effectLst/>
                          <a:latin typeface="Calibri"/>
                          <a:ea typeface="Times New Roman"/>
                          <a:cs typeface="Times New Roman"/>
                        </a:rPr>
                        <a:t>Doublings</a:t>
                      </a:r>
                      <a:endParaRPr lang="en-US" sz="1600"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600">
                          <a:solidFill>
                            <a:srgbClr val="000000"/>
                          </a:solidFill>
                          <a:effectLst/>
                          <a:latin typeface="Calibri"/>
                          <a:ea typeface="Times New Roman"/>
                          <a:cs typeface="Times New Roman"/>
                        </a:rPr>
                        <a:t># of Cells</a:t>
                      </a:r>
                      <a:endParaRPr lang="en-US" sz="160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600" dirty="0" smtClean="0">
                          <a:solidFill>
                            <a:srgbClr val="000000"/>
                          </a:solidFill>
                          <a:effectLst/>
                          <a:latin typeface="Calibri"/>
                          <a:ea typeface="Times New Roman"/>
                          <a:cs typeface="Times New Roman"/>
                        </a:rPr>
                        <a:t># of </a:t>
                      </a:r>
                      <a:r>
                        <a:rPr lang="en-US" sz="1600" dirty="0">
                          <a:solidFill>
                            <a:srgbClr val="000000"/>
                          </a:solidFill>
                          <a:effectLst/>
                          <a:latin typeface="Calibri"/>
                          <a:ea typeface="Times New Roman"/>
                          <a:cs typeface="Times New Roman"/>
                        </a:rPr>
                        <a:t>Doublings</a:t>
                      </a:r>
                      <a:endParaRPr lang="en-US" sz="1600"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600">
                          <a:solidFill>
                            <a:srgbClr val="000000"/>
                          </a:solidFill>
                          <a:effectLst/>
                          <a:latin typeface="Calibri"/>
                          <a:ea typeface="Times New Roman"/>
                          <a:cs typeface="Times New Roman"/>
                        </a:rPr>
                        <a:t># of Cells</a:t>
                      </a:r>
                      <a:endParaRPr lang="en-US" sz="1600">
                        <a:effectLst/>
                        <a:latin typeface="Cambria"/>
                        <a:ea typeface="ＭＳ 明朝"/>
                        <a:cs typeface="Times New Roman"/>
                      </a:endParaRPr>
                    </a:p>
                  </a:txBody>
                  <a:tcPr marL="68580" marR="68580" marT="0" marB="0" anchor="b"/>
                </a:tc>
              </a:tr>
              <a:tr h="438211">
                <a:tc>
                  <a:txBody>
                    <a:bodyPr/>
                    <a:lstStyle/>
                    <a:p>
                      <a:pPr marL="0" marR="0" algn="ctr">
                        <a:spcBef>
                          <a:spcPts val="0"/>
                        </a:spcBef>
                        <a:spcAft>
                          <a:spcPts val="0"/>
                        </a:spcAft>
                      </a:pPr>
                      <a:r>
                        <a:rPr lang="en-US" sz="1800" b="1" dirty="0">
                          <a:solidFill>
                            <a:srgbClr val="000000"/>
                          </a:solidFill>
                          <a:effectLst/>
                          <a:latin typeface="Calibri"/>
                          <a:ea typeface="Times New Roman"/>
                          <a:cs typeface="Times New Roman"/>
                        </a:rPr>
                        <a:t>1</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2</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11</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2,048</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21</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2,097,152</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31</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2.1 x 10</a:t>
                      </a:r>
                      <a:r>
                        <a:rPr lang="en-US" sz="1800" b="1" baseline="30000" dirty="0" smtClean="0">
                          <a:solidFill>
                            <a:srgbClr val="000000"/>
                          </a:solidFill>
                          <a:effectLst/>
                          <a:latin typeface="Calibri"/>
                          <a:ea typeface="Times New Roman"/>
                          <a:cs typeface="Times New Roman"/>
                        </a:rPr>
                        <a:t>9</a:t>
                      </a:r>
                      <a:endParaRPr lang="en-US" sz="1800" b="1" baseline="30000" dirty="0">
                        <a:effectLst/>
                        <a:latin typeface="Cambria"/>
                        <a:ea typeface="ＭＳ 明朝"/>
                        <a:cs typeface="Times New Roman"/>
                      </a:endParaRPr>
                    </a:p>
                  </a:txBody>
                  <a:tcPr marL="68580" marR="68580" marT="0" marB="0" anchor="b"/>
                </a:tc>
              </a:tr>
              <a:tr h="438211">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2</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4</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12</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4,096</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22</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4,194,304</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32</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mn-lt"/>
                          <a:ea typeface="Times New Roman"/>
                          <a:cs typeface="Times New Roman"/>
                        </a:rPr>
                        <a:t>4.2 x 10</a:t>
                      </a:r>
                      <a:r>
                        <a:rPr lang="en-US" sz="1800" b="1" baseline="30000" dirty="0" smtClean="0">
                          <a:solidFill>
                            <a:srgbClr val="000000"/>
                          </a:solidFill>
                          <a:effectLst/>
                          <a:latin typeface="+mn-lt"/>
                          <a:ea typeface="Times New Roman"/>
                          <a:cs typeface="Times New Roman"/>
                        </a:rPr>
                        <a:t>9</a:t>
                      </a:r>
                      <a:endParaRPr lang="en-US" sz="1800" b="1" baseline="30000" dirty="0">
                        <a:effectLst/>
                        <a:latin typeface="Cambria"/>
                        <a:ea typeface="ＭＳ 明朝"/>
                        <a:cs typeface="Times New Roman"/>
                      </a:endParaRPr>
                    </a:p>
                  </a:txBody>
                  <a:tcPr marL="68580" marR="68580" marT="0" marB="0" anchor="b"/>
                </a:tc>
              </a:tr>
              <a:tr h="438211">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3</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8</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13</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8,192</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23</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8,388,608</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33</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8.6 x 10</a:t>
                      </a:r>
                      <a:r>
                        <a:rPr lang="en-US" sz="1800" b="1" baseline="30000" dirty="0" smtClean="0">
                          <a:solidFill>
                            <a:srgbClr val="000000"/>
                          </a:solidFill>
                          <a:effectLst/>
                          <a:latin typeface="Calibri"/>
                          <a:ea typeface="Times New Roman"/>
                          <a:cs typeface="Times New Roman"/>
                        </a:rPr>
                        <a:t>9</a:t>
                      </a:r>
                      <a:endParaRPr lang="en-US" sz="1800" b="1" baseline="30000" dirty="0">
                        <a:effectLst/>
                        <a:latin typeface="Cambria"/>
                        <a:ea typeface="ＭＳ 明朝"/>
                        <a:cs typeface="Times New Roman"/>
                      </a:endParaRPr>
                    </a:p>
                  </a:txBody>
                  <a:tcPr marL="68580" marR="68580" marT="0" marB="0" anchor="b"/>
                </a:tc>
              </a:tr>
              <a:tr h="438211">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4</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16</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14</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16,384</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24</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1.7 x 10</a:t>
                      </a:r>
                      <a:r>
                        <a:rPr lang="en-US" sz="1800" b="1" baseline="30000" dirty="0" smtClean="0">
                          <a:solidFill>
                            <a:srgbClr val="000000"/>
                          </a:solidFill>
                          <a:effectLst/>
                          <a:latin typeface="Calibri"/>
                          <a:ea typeface="Times New Roman"/>
                          <a:cs typeface="Times New Roman"/>
                        </a:rPr>
                        <a:t>7</a:t>
                      </a:r>
                      <a:endParaRPr lang="en-US" sz="1800" b="1" baseline="30000"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34</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1.7 x 10</a:t>
                      </a:r>
                      <a:r>
                        <a:rPr lang="en-US" sz="1800" b="1" baseline="30000" dirty="0" smtClean="0">
                          <a:solidFill>
                            <a:srgbClr val="000000"/>
                          </a:solidFill>
                          <a:effectLst/>
                          <a:latin typeface="Calibri"/>
                          <a:ea typeface="Times New Roman"/>
                          <a:cs typeface="Times New Roman"/>
                        </a:rPr>
                        <a:t>10</a:t>
                      </a:r>
                      <a:endParaRPr lang="en-US" sz="1800" b="1" baseline="30000" dirty="0">
                        <a:effectLst/>
                        <a:latin typeface="Cambria"/>
                        <a:ea typeface="ＭＳ 明朝"/>
                        <a:cs typeface="Times New Roman"/>
                      </a:endParaRPr>
                    </a:p>
                  </a:txBody>
                  <a:tcPr marL="68580" marR="68580" marT="0" marB="0" anchor="b"/>
                </a:tc>
              </a:tr>
              <a:tr h="438211">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5</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32</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15</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32,768</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25</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3.4 x 10</a:t>
                      </a:r>
                      <a:r>
                        <a:rPr lang="en-US" sz="1800" b="1" baseline="30000" dirty="0" smtClean="0">
                          <a:solidFill>
                            <a:srgbClr val="000000"/>
                          </a:solidFill>
                          <a:effectLst/>
                          <a:latin typeface="Calibri"/>
                          <a:ea typeface="Times New Roman"/>
                          <a:cs typeface="Times New Roman"/>
                        </a:rPr>
                        <a:t>7</a:t>
                      </a:r>
                      <a:endParaRPr lang="en-US" sz="1800" b="1" baseline="30000"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35</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3.4 x 10</a:t>
                      </a:r>
                      <a:r>
                        <a:rPr lang="en-US" sz="1800" b="1" baseline="30000" dirty="0" smtClean="0">
                          <a:solidFill>
                            <a:srgbClr val="000000"/>
                          </a:solidFill>
                          <a:effectLst/>
                          <a:latin typeface="Calibri"/>
                          <a:ea typeface="Times New Roman"/>
                          <a:cs typeface="Times New Roman"/>
                        </a:rPr>
                        <a:t>10</a:t>
                      </a:r>
                      <a:endParaRPr lang="en-US" sz="1800" b="1" baseline="30000" dirty="0">
                        <a:effectLst/>
                        <a:latin typeface="Cambria"/>
                        <a:ea typeface="ＭＳ 明朝"/>
                        <a:cs typeface="Times New Roman"/>
                      </a:endParaRPr>
                    </a:p>
                  </a:txBody>
                  <a:tcPr marL="68580" marR="68580" marT="0" marB="0" anchor="b"/>
                </a:tc>
              </a:tr>
              <a:tr h="438211">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6</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64</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16</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65,536</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26</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6.7 x 10</a:t>
                      </a:r>
                      <a:r>
                        <a:rPr lang="en-US" sz="1800" b="1" baseline="30000" dirty="0" smtClean="0">
                          <a:solidFill>
                            <a:srgbClr val="000000"/>
                          </a:solidFill>
                          <a:effectLst/>
                          <a:latin typeface="Calibri"/>
                          <a:ea typeface="Times New Roman"/>
                          <a:cs typeface="Times New Roman"/>
                        </a:rPr>
                        <a:t>7</a:t>
                      </a:r>
                      <a:endParaRPr lang="en-US" sz="1800" b="1" baseline="30000"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36</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6.9 x 10</a:t>
                      </a:r>
                      <a:r>
                        <a:rPr lang="en-US" sz="1800" b="1" baseline="30000" dirty="0" smtClean="0">
                          <a:solidFill>
                            <a:srgbClr val="000000"/>
                          </a:solidFill>
                          <a:effectLst/>
                          <a:latin typeface="Calibri"/>
                          <a:ea typeface="Times New Roman"/>
                          <a:cs typeface="Times New Roman"/>
                        </a:rPr>
                        <a:t>10</a:t>
                      </a:r>
                      <a:endParaRPr lang="en-US" sz="1800" b="1" baseline="30000" dirty="0">
                        <a:effectLst/>
                        <a:latin typeface="Cambria"/>
                        <a:ea typeface="ＭＳ 明朝"/>
                        <a:cs typeface="Times New Roman"/>
                      </a:endParaRPr>
                    </a:p>
                  </a:txBody>
                  <a:tcPr marL="68580" marR="68580" marT="0" marB="0" anchor="b"/>
                </a:tc>
              </a:tr>
              <a:tr h="438211">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7</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128</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17</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131,072</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27</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1 x 10</a:t>
                      </a:r>
                      <a:r>
                        <a:rPr lang="en-US" sz="1800" b="1" baseline="30000" dirty="0" smtClean="0">
                          <a:solidFill>
                            <a:srgbClr val="000000"/>
                          </a:solidFill>
                          <a:effectLst/>
                          <a:latin typeface="Calibri"/>
                          <a:ea typeface="Times New Roman"/>
                          <a:cs typeface="Times New Roman"/>
                        </a:rPr>
                        <a:t>8</a:t>
                      </a:r>
                      <a:endParaRPr lang="en-US" sz="1800" b="1" baseline="30000"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37</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1.4 x 10</a:t>
                      </a:r>
                      <a:r>
                        <a:rPr lang="en-US" sz="1800" b="1" baseline="30000" dirty="0" smtClean="0">
                          <a:solidFill>
                            <a:srgbClr val="000000"/>
                          </a:solidFill>
                          <a:effectLst/>
                          <a:latin typeface="Calibri"/>
                          <a:ea typeface="Times New Roman"/>
                          <a:cs typeface="Times New Roman"/>
                        </a:rPr>
                        <a:t>11</a:t>
                      </a:r>
                      <a:endParaRPr lang="en-US" sz="1800" b="1" baseline="30000" dirty="0">
                        <a:effectLst/>
                        <a:latin typeface="Cambria"/>
                        <a:ea typeface="ＭＳ 明朝"/>
                        <a:cs typeface="Times New Roman"/>
                      </a:endParaRPr>
                    </a:p>
                  </a:txBody>
                  <a:tcPr marL="68580" marR="68580" marT="0" marB="0" anchor="b"/>
                </a:tc>
              </a:tr>
              <a:tr h="438211">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8</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256</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18</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262,144</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28</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2.6 x 10</a:t>
                      </a:r>
                      <a:r>
                        <a:rPr lang="en-US" sz="1800" b="1" baseline="30000" dirty="0" smtClean="0">
                          <a:solidFill>
                            <a:srgbClr val="000000"/>
                          </a:solidFill>
                          <a:effectLst/>
                          <a:latin typeface="Calibri"/>
                          <a:ea typeface="Times New Roman"/>
                          <a:cs typeface="Times New Roman"/>
                        </a:rPr>
                        <a:t>8</a:t>
                      </a:r>
                      <a:endParaRPr lang="en-US" sz="1800" b="1" baseline="30000"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38</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2.7 x 10</a:t>
                      </a:r>
                      <a:r>
                        <a:rPr lang="en-US" sz="1800" b="1" baseline="30000" dirty="0" smtClean="0">
                          <a:solidFill>
                            <a:srgbClr val="000000"/>
                          </a:solidFill>
                          <a:effectLst/>
                          <a:latin typeface="Calibri"/>
                          <a:ea typeface="Times New Roman"/>
                          <a:cs typeface="Times New Roman"/>
                        </a:rPr>
                        <a:t>11</a:t>
                      </a:r>
                      <a:endParaRPr lang="en-US" sz="1800" b="1" baseline="30000" dirty="0">
                        <a:effectLst/>
                        <a:latin typeface="Cambria"/>
                        <a:ea typeface="ＭＳ 明朝"/>
                        <a:cs typeface="Times New Roman"/>
                      </a:endParaRPr>
                    </a:p>
                  </a:txBody>
                  <a:tcPr marL="68580" marR="68580" marT="0" marB="0" anchor="b"/>
                </a:tc>
              </a:tr>
              <a:tr h="438211">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9</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512</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19</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524,288</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29</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5.4 x 10</a:t>
                      </a:r>
                      <a:r>
                        <a:rPr lang="en-US" sz="1800" b="1" baseline="30000" dirty="0" smtClean="0">
                          <a:solidFill>
                            <a:srgbClr val="000000"/>
                          </a:solidFill>
                          <a:effectLst/>
                          <a:latin typeface="Calibri"/>
                          <a:ea typeface="Times New Roman"/>
                          <a:cs typeface="Times New Roman"/>
                        </a:rPr>
                        <a:t>8</a:t>
                      </a:r>
                      <a:endParaRPr lang="en-US" sz="1800" b="1" baseline="30000"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a:solidFill>
                            <a:srgbClr val="000000"/>
                          </a:solidFill>
                          <a:effectLst/>
                          <a:latin typeface="Calibri"/>
                          <a:ea typeface="Times New Roman"/>
                          <a:cs typeface="Times New Roman"/>
                        </a:rPr>
                        <a:t>39</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5.5 x 10</a:t>
                      </a:r>
                      <a:r>
                        <a:rPr lang="en-US" sz="1800" b="1" baseline="30000" dirty="0" smtClean="0">
                          <a:solidFill>
                            <a:srgbClr val="000000"/>
                          </a:solidFill>
                          <a:effectLst/>
                          <a:latin typeface="Calibri"/>
                          <a:ea typeface="Times New Roman"/>
                          <a:cs typeface="Times New Roman"/>
                        </a:rPr>
                        <a:t>11</a:t>
                      </a:r>
                      <a:endParaRPr lang="en-US" sz="1800" b="1" baseline="30000" dirty="0">
                        <a:effectLst/>
                        <a:latin typeface="Cambria"/>
                        <a:ea typeface="ＭＳ 明朝"/>
                        <a:cs typeface="Times New Roman"/>
                      </a:endParaRPr>
                    </a:p>
                  </a:txBody>
                  <a:tcPr marL="68580" marR="68580" marT="0" marB="0" anchor="b"/>
                </a:tc>
              </a:tr>
              <a:tr h="438211">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10</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1,024</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20</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1,048,576</a:t>
                      </a:r>
                      <a:endParaRPr lang="en-US" sz="1800" b="1"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30</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1.1 x 10</a:t>
                      </a:r>
                      <a:r>
                        <a:rPr lang="en-US" sz="1800" b="1" baseline="30000" dirty="0" smtClean="0">
                          <a:solidFill>
                            <a:srgbClr val="000000"/>
                          </a:solidFill>
                          <a:effectLst/>
                          <a:latin typeface="Calibri"/>
                          <a:ea typeface="Times New Roman"/>
                          <a:cs typeface="Times New Roman"/>
                        </a:rPr>
                        <a:t>9</a:t>
                      </a:r>
                      <a:endParaRPr lang="en-US" sz="1800" b="1" baseline="30000" dirty="0">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a:solidFill>
                            <a:srgbClr val="000000"/>
                          </a:solidFill>
                          <a:effectLst/>
                          <a:latin typeface="Calibri"/>
                          <a:ea typeface="Times New Roman"/>
                          <a:cs typeface="Times New Roman"/>
                        </a:rPr>
                        <a:t>40</a:t>
                      </a:r>
                      <a:endParaRPr lang="en-US" sz="1800" b="1">
                        <a:effectLst/>
                        <a:latin typeface="Cambria"/>
                        <a:ea typeface="ＭＳ 明朝"/>
                        <a:cs typeface="Times New Roman"/>
                      </a:endParaRPr>
                    </a:p>
                  </a:txBody>
                  <a:tcPr marL="68580" marR="68580" marT="0" marB="0" anchor="b"/>
                </a:tc>
                <a:tc>
                  <a:txBody>
                    <a:bodyPr/>
                    <a:lstStyle/>
                    <a:p>
                      <a:pPr marL="0" marR="0" algn="ctr">
                        <a:spcBef>
                          <a:spcPts val="0"/>
                        </a:spcBef>
                        <a:spcAft>
                          <a:spcPts val="0"/>
                        </a:spcAft>
                      </a:pPr>
                      <a:r>
                        <a:rPr lang="en-US" sz="1800" b="1" dirty="0" smtClean="0">
                          <a:solidFill>
                            <a:srgbClr val="000000"/>
                          </a:solidFill>
                          <a:effectLst/>
                          <a:latin typeface="Calibri"/>
                          <a:ea typeface="Times New Roman"/>
                          <a:cs typeface="Times New Roman"/>
                        </a:rPr>
                        <a:t>1.1 x 10</a:t>
                      </a:r>
                      <a:r>
                        <a:rPr lang="en-US" sz="1800" b="1" baseline="30000" dirty="0" smtClean="0">
                          <a:solidFill>
                            <a:srgbClr val="000000"/>
                          </a:solidFill>
                          <a:effectLst/>
                          <a:latin typeface="Calibri"/>
                          <a:ea typeface="Times New Roman"/>
                          <a:cs typeface="Times New Roman"/>
                        </a:rPr>
                        <a:t>12</a:t>
                      </a:r>
                      <a:endParaRPr lang="en-US" sz="1800" b="1" baseline="30000" dirty="0">
                        <a:effectLst/>
                        <a:latin typeface="Cambria"/>
                        <a:ea typeface="ＭＳ 明朝"/>
                        <a:cs typeface="Times New Roman"/>
                      </a:endParaRPr>
                    </a:p>
                  </a:txBody>
                  <a:tcPr marL="68580" marR="68580" marT="0" marB="0" anchor="b"/>
                </a:tc>
              </a:tr>
            </a:tbl>
          </a:graphicData>
        </a:graphic>
      </p:graphicFrame>
    </p:spTree>
    <p:extLst>
      <p:ext uri="{BB962C8B-B14F-4D97-AF65-F5344CB8AC3E}">
        <p14:creationId xmlns:p14="http://schemas.microsoft.com/office/powerpoint/2010/main" val="24540289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did the first tumor begin to form?</a:t>
            </a:r>
            <a:endParaRPr lang="en-US" dirty="0"/>
          </a:p>
        </p:txBody>
      </p:sp>
      <p:pic>
        <p:nvPicPr>
          <p:cNvPr id="51" name="Picture 50"/>
          <p:cNvPicPr>
            <a:picLocks noChangeAspect="1"/>
          </p:cNvPicPr>
          <p:nvPr/>
        </p:nvPicPr>
        <p:blipFill>
          <a:blip r:embed="rId3"/>
          <a:stretch>
            <a:fillRect/>
          </a:stretch>
        </p:blipFill>
        <p:spPr>
          <a:xfrm>
            <a:off x="5296621" y="1937138"/>
            <a:ext cx="2363900" cy="1488289"/>
          </a:xfrm>
          <a:prstGeom prst="rect">
            <a:avLst/>
          </a:prstGeom>
        </p:spPr>
      </p:pic>
      <p:sp>
        <p:nvSpPr>
          <p:cNvPr id="52" name="TextBox 51"/>
          <p:cNvSpPr txBox="1"/>
          <p:nvPr/>
        </p:nvSpPr>
        <p:spPr>
          <a:xfrm>
            <a:off x="5728910" y="3571905"/>
            <a:ext cx="1634244" cy="369332"/>
          </a:xfrm>
          <a:prstGeom prst="rect">
            <a:avLst/>
          </a:prstGeom>
          <a:noFill/>
        </p:spPr>
        <p:txBody>
          <a:bodyPr wrap="none" rtlCol="0">
            <a:spAutoFit/>
          </a:bodyPr>
          <a:lstStyle/>
          <a:p>
            <a:r>
              <a:rPr lang="en-US" b="1" dirty="0" smtClean="0"/>
              <a:t>1 billion cells</a:t>
            </a:r>
            <a:endParaRPr lang="en-US" b="1" dirty="0"/>
          </a:p>
        </p:txBody>
      </p:sp>
      <p:sp>
        <p:nvSpPr>
          <p:cNvPr id="53" name="TextBox 52"/>
          <p:cNvSpPr txBox="1"/>
          <p:nvPr/>
        </p:nvSpPr>
        <p:spPr>
          <a:xfrm>
            <a:off x="5728910" y="1490101"/>
            <a:ext cx="1442184" cy="369332"/>
          </a:xfrm>
          <a:prstGeom prst="rect">
            <a:avLst/>
          </a:prstGeom>
          <a:noFill/>
        </p:spPr>
        <p:txBody>
          <a:bodyPr wrap="none" rtlCol="0">
            <a:spAutoFit/>
          </a:bodyPr>
          <a:lstStyle/>
          <a:p>
            <a:r>
              <a:rPr lang="en-US" dirty="0" smtClean="0"/>
              <a:t>48 years old</a:t>
            </a:r>
            <a:endParaRPr lang="en-US" dirty="0"/>
          </a:p>
        </p:txBody>
      </p:sp>
      <p:sp>
        <p:nvSpPr>
          <p:cNvPr id="15" name="TextBox 14"/>
          <p:cNvSpPr txBox="1"/>
          <p:nvPr/>
        </p:nvSpPr>
        <p:spPr>
          <a:xfrm>
            <a:off x="1998641" y="4224063"/>
            <a:ext cx="4785535" cy="923330"/>
          </a:xfrm>
          <a:prstGeom prst="rect">
            <a:avLst/>
          </a:prstGeom>
          <a:noFill/>
        </p:spPr>
        <p:txBody>
          <a:bodyPr wrap="none" rtlCol="0">
            <a:spAutoFit/>
          </a:bodyPr>
          <a:lstStyle/>
          <a:p>
            <a:pPr algn="ctr"/>
            <a:r>
              <a:rPr lang="en-US" b="1" dirty="0" smtClean="0"/>
              <a:t>Primary tumor doubles every 10 months</a:t>
            </a:r>
          </a:p>
          <a:p>
            <a:pPr algn="ctr"/>
            <a:r>
              <a:rPr lang="en-US" b="1" dirty="0" smtClean="0"/>
              <a:t>Takes 30 doublings to reach 1 billion cells</a:t>
            </a:r>
          </a:p>
          <a:p>
            <a:pPr algn="ctr"/>
            <a:r>
              <a:rPr lang="en-US" b="1" dirty="0" smtClean="0"/>
              <a:t>30 * 10 = 300 months = 25 years to form</a:t>
            </a:r>
            <a:endParaRPr lang="en-US" b="1" dirty="0"/>
          </a:p>
        </p:txBody>
      </p:sp>
      <p:sp>
        <p:nvSpPr>
          <p:cNvPr id="8" name="TextBox 7"/>
          <p:cNvSpPr txBox="1"/>
          <p:nvPr/>
        </p:nvSpPr>
        <p:spPr>
          <a:xfrm>
            <a:off x="663916" y="5726668"/>
            <a:ext cx="8026556" cy="369332"/>
          </a:xfrm>
          <a:prstGeom prst="rect">
            <a:avLst/>
          </a:prstGeom>
          <a:solidFill>
            <a:srgbClr val="E2E41A"/>
          </a:solidFill>
        </p:spPr>
        <p:txBody>
          <a:bodyPr wrap="none" rtlCol="0">
            <a:spAutoFit/>
          </a:bodyPr>
          <a:lstStyle/>
          <a:p>
            <a:r>
              <a:rPr lang="en-US" b="1" dirty="0" smtClean="0"/>
              <a:t>Steve Jobs first cancer cell formed when he was 48 - 25 = 23 years old!</a:t>
            </a:r>
            <a:endParaRPr lang="en-US" b="1" dirty="0"/>
          </a:p>
        </p:txBody>
      </p:sp>
      <p:cxnSp>
        <p:nvCxnSpPr>
          <p:cNvPr id="12" name="Straight Arrow Connector 11"/>
          <p:cNvCxnSpPr/>
          <p:nvPr/>
        </p:nvCxnSpPr>
        <p:spPr>
          <a:xfrm>
            <a:off x="2952354" y="2901120"/>
            <a:ext cx="1986860" cy="0"/>
          </a:xfrm>
          <a:prstGeom prst="straightConnector1">
            <a:avLst/>
          </a:prstGeom>
          <a:ln w="857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671194" y="2103340"/>
            <a:ext cx="412893" cy="584776"/>
          </a:xfrm>
          <a:prstGeom prst="rect">
            <a:avLst/>
          </a:prstGeom>
          <a:noFill/>
        </p:spPr>
        <p:txBody>
          <a:bodyPr wrap="none" rtlCol="0">
            <a:spAutoFit/>
          </a:bodyPr>
          <a:lstStyle/>
          <a:p>
            <a:r>
              <a:rPr lang="en-US" sz="3200" dirty="0"/>
              <a:t>?</a:t>
            </a:r>
          </a:p>
        </p:txBody>
      </p:sp>
      <p:grpSp>
        <p:nvGrpSpPr>
          <p:cNvPr id="14" name="Group 13"/>
          <p:cNvGrpSpPr/>
          <p:nvPr/>
        </p:nvGrpSpPr>
        <p:grpSpPr>
          <a:xfrm>
            <a:off x="1455760" y="2561622"/>
            <a:ext cx="762198" cy="863805"/>
            <a:chOff x="1365432" y="3989182"/>
            <a:chExt cx="762198" cy="863805"/>
          </a:xfrm>
        </p:grpSpPr>
        <p:sp>
          <p:nvSpPr>
            <p:cNvPr id="16" name="Oval 15"/>
            <p:cNvSpPr/>
            <p:nvPr/>
          </p:nvSpPr>
          <p:spPr>
            <a:xfrm>
              <a:off x="1568174" y="3989182"/>
              <a:ext cx="340139" cy="316324"/>
            </a:xfrm>
            <a:prstGeom prst="ellipse">
              <a:avLst/>
            </a:prstGeom>
            <a:solidFill>
              <a:srgbClr val="D996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365432" y="4483655"/>
              <a:ext cx="762198" cy="369332"/>
            </a:xfrm>
            <a:prstGeom prst="rect">
              <a:avLst/>
            </a:prstGeom>
            <a:noFill/>
          </p:spPr>
          <p:txBody>
            <a:bodyPr wrap="none" rtlCol="0">
              <a:spAutoFit/>
            </a:bodyPr>
            <a:lstStyle/>
            <a:p>
              <a:r>
                <a:rPr lang="en-US" b="1" dirty="0" smtClean="0"/>
                <a:t>1 cell</a:t>
              </a:r>
              <a:endParaRPr lang="en-US" b="1" dirty="0"/>
            </a:p>
          </p:txBody>
        </p:sp>
      </p:grpSp>
    </p:spTree>
    <p:extLst>
      <p:ext uri="{BB962C8B-B14F-4D97-AF65-F5344CB8AC3E}">
        <p14:creationId xmlns:p14="http://schemas.microsoft.com/office/powerpoint/2010/main" val="4152716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Steve Jobs had surgery to remove his pancreas in July 2004</a:t>
            </a:r>
            <a:endParaRPr lang="en-US" dirty="0"/>
          </a:p>
        </p:txBody>
      </p:sp>
      <p:sp>
        <p:nvSpPr>
          <p:cNvPr id="55" name="TextBox 54"/>
          <p:cNvSpPr txBox="1"/>
          <p:nvPr/>
        </p:nvSpPr>
        <p:spPr>
          <a:xfrm>
            <a:off x="6481431" y="3016914"/>
            <a:ext cx="1642704" cy="923330"/>
          </a:xfrm>
          <a:prstGeom prst="rect">
            <a:avLst/>
          </a:prstGeom>
          <a:noFill/>
        </p:spPr>
        <p:txBody>
          <a:bodyPr wrap="square" rtlCol="0">
            <a:spAutoFit/>
          </a:bodyPr>
          <a:lstStyle/>
          <a:p>
            <a:r>
              <a:rPr lang="en-US" b="1" dirty="0" smtClean="0"/>
              <a:t>Tumors (white)</a:t>
            </a:r>
            <a:r>
              <a:rPr lang="en-US" b="1" dirty="0"/>
              <a:t> </a:t>
            </a:r>
            <a:r>
              <a:rPr lang="en-US" b="1" dirty="0" smtClean="0"/>
              <a:t>in liver (red)</a:t>
            </a:r>
          </a:p>
        </p:txBody>
      </p:sp>
      <p:sp>
        <p:nvSpPr>
          <p:cNvPr id="15" name="TextBox 14"/>
          <p:cNvSpPr txBox="1"/>
          <p:nvPr/>
        </p:nvSpPr>
        <p:spPr>
          <a:xfrm>
            <a:off x="2188817" y="1649537"/>
            <a:ext cx="4752323" cy="461665"/>
          </a:xfrm>
          <a:prstGeom prst="rect">
            <a:avLst/>
          </a:prstGeom>
          <a:noFill/>
        </p:spPr>
        <p:txBody>
          <a:bodyPr wrap="none" rtlCol="0">
            <a:spAutoFit/>
          </a:bodyPr>
          <a:lstStyle/>
          <a:p>
            <a:r>
              <a:rPr lang="en-US" sz="2400" dirty="0" smtClean="0"/>
              <a:t>Nine months after it was detected</a:t>
            </a:r>
            <a:endParaRPr lang="en-US" sz="2400" dirty="0"/>
          </a:p>
        </p:txBody>
      </p:sp>
      <p:pic>
        <p:nvPicPr>
          <p:cNvPr id="9" name="Picture 8"/>
          <p:cNvPicPr>
            <a:picLocks noChangeAspect="1"/>
          </p:cNvPicPr>
          <p:nvPr/>
        </p:nvPicPr>
        <p:blipFill>
          <a:blip r:embed="rId3"/>
          <a:stretch>
            <a:fillRect/>
          </a:stretch>
        </p:blipFill>
        <p:spPr>
          <a:xfrm>
            <a:off x="2892659" y="2320701"/>
            <a:ext cx="3335129" cy="2267888"/>
          </a:xfrm>
          <a:prstGeom prst="rect">
            <a:avLst/>
          </a:prstGeom>
        </p:spPr>
      </p:pic>
      <p:sp>
        <p:nvSpPr>
          <p:cNvPr id="10" name="TextBox 9"/>
          <p:cNvSpPr txBox="1"/>
          <p:nvPr/>
        </p:nvSpPr>
        <p:spPr>
          <a:xfrm>
            <a:off x="632291" y="5046870"/>
            <a:ext cx="7649300" cy="1908215"/>
          </a:xfrm>
          <a:prstGeom prst="rect">
            <a:avLst/>
          </a:prstGeom>
          <a:noFill/>
        </p:spPr>
        <p:txBody>
          <a:bodyPr wrap="none" rtlCol="0">
            <a:spAutoFit/>
          </a:bodyPr>
          <a:lstStyle/>
          <a:p>
            <a:pPr algn="ctr"/>
            <a:r>
              <a:rPr lang="en-US" b="1" dirty="0" smtClean="0"/>
              <a:t>During the operation they noticed that there were tumors in the liver.</a:t>
            </a:r>
          </a:p>
          <a:p>
            <a:pPr algn="ctr"/>
            <a:r>
              <a:rPr lang="en-US" b="1" dirty="0" smtClean="0"/>
              <a:t>This was due to the spread of pancreatic cancer cells to the liver.</a:t>
            </a:r>
          </a:p>
          <a:p>
            <a:pPr algn="ctr"/>
            <a:endParaRPr lang="en-US" dirty="0" smtClean="0"/>
          </a:p>
          <a:p>
            <a:pPr algn="ctr"/>
            <a:r>
              <a:rPr lang="en-US" sz="2800" b="1" dirty="0" smtClean="0"/>
              <a:t>How did it spread?</a:t>
            </a:r>
          </a:p>
          <a:p>
            <a:endParaRPr lang="en-US" dirty="0"/>
          </a:p>
          <a:p>
            <a:pPr algn="ctr"/>
            <a:r>
              <a:rPr lang="en-US" dirty="0" smtClean="0"/>
              <a:t>	 </a:t>
            </a:r>
            <a:endParaRPr lang="en-US" dirty="0"/>
          </a:p>
        </p:txBody>
      </p:sp>
    </p:spTree>
    <p:extLst>
      <p:ext uri="{BB962C8B-B14F-4D97-AF65-F5344CB8AC3E}">
        <p14:creationId xmlns:p14="http://schemas.microsoft.com/office/powerpoint/2010/main" val="3492801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Cancer spreads from its primary site through the bloodstream</a:t>
            </a:r>
            <a:endParaRPr lang="en-US" dirty="0"/>
          </a:p>
        </p:txBody>
      </p:sp>
      <p:sp>
        <p:nvSpPr>
          <p:cNvPr id="10" name="TextBox 9"/>
          <p:cNvSpPr txBox="1"/>
          <p:nvPr/>
        </p:nvSpPr>
        <p:spPr>
          <a:xfrm>
            <a:off x="2265801" y="5356087"/>
            <a:ext cx="4463886" cy="1354217"/>
          </a:xfrm>
          <a:prstGeom prst="rect">
            <a:avLst/>
          </a:prstGeom>
          <a:noFill/>
        </p:spPr>
        <p:txBody>
          <a:bodyPr wrap="none" rtlCol="0">
            <a:spAutoFit/>
          </a:bodyPr>
          <a:lstStyle/>
          <a:p>
            <a:pPr algn="ctr"/>
            <a:endParaRPr lang="en-US" dirty="0" smtClean="0"/>
          </a:p>
          <a:p>
            <a:pPr algn="ctr"/>
            <a:r>
              <a:rPr lang="en-US" sz="2800" b="1" dirty="0" smtClean="0"/>
              <a:t>This is called </a:t>
            </a:r>
            <a:r>
              <a:rPr lang="en-US" sz="2800" b="1" i="1" u="sng" dirty="0" smtClean="0"/>
              <a:t>metastasis</a:t>
            </a:r>
            <a:r>
              <a:rPr lang="en-US" sz="2800" b="1" i="1" dirty="0" smtClean="0"/>
              <a:t>.</a:t>
            </a:r>
          </a:p>
          <a:p>
            <a:endParaRPr lang="en-US" dirty="0"/>
          </a:p>
          <a:p>
            <a:pPr algn="ctr"/>
            <a:r>
              <a:rPr lang="en-US" dirty="0" smtClean="0"/>
              <a:t>	 </a:t>
            </a:r>
            <a:endParaRPr lang="en-US" dirty="0"/>
          </a:p>
        </p:txBody>
      </p:sp>
      <p:pic>
        <p:nvPicPr>
          <p:cNvPr id="3" name="Picture 2"/>
          <p:cNvPicPr>
            <a:picLocks noChangeAspect="1"/>
          </p:cNvPicPr>
          <p:nvPr/>
        </p:nvPicPr>
        <p:blipFill>
          <a:blip r:embed="rId3"/>
          <a:stretch>
            <a:fillRect/>
          </a:stretch>
        </p:blipFill>
        <p:spPr>
          <a:xfrm>
            <a:off x="2299804" y="1793015"/>
            <a:ext cx="4602370" cy="3471963"/>
          </a:xfrm>
          <a:prstGeom prst="rect">
            <a:avLst/>
          </a:prstGeom>
        </p:spPr>
      </p:pic>
      <p:sp>
        <p:nvSpPr>
          <p:cNvPr id="26" name="Freeform 25"/>
          <p:cNvSpPr/>
          <p:nvPr/>
        </p:nvSpPr>
        <p:spPr>
          <a:xfrm>
            <a:off x="3548653" y="2673350"/>
            <a:ext cx="242993" cy="444500"/>
          </a:xfrm>
          <a:custGeom>
            <a:avLst/>
            <a:gdLst>
              <a:gd name="connsiteX0" fmla="*/ 166097 w 242993"/>
              <a:gd name="connsiteY0" fmla="*/ 0 h 444500"/>
              <a:gd name="connsiteX1" fmla="*/ 166097 w 242993"/>
              <a:gd name="connsiteY1" fmla="*/ 0 h 444500"/>
              <a:gd name="connsiteX2" fmla="*/ 108947 w 242993"/>
              <a:gd name="connsiteY2" fmla="*/ 19050 h 444500"/>
              <a:gd name="connsiteX3" fmla="*/ 89897 w 242993"/>
              <a:gd name="connsiteY3" fmla="*/ 38100 h 444500"/>
              <a:gd name="connsiteX4" fmla="*/ 64497 w 242993"/>
              <a:gd name="connsiteY4" fmla="*/ 57150 h 444500"/>
              <a:gd name="connsiteX5" fmla="*/ 45447 w 242993"/>
              <a:gd name="connsiteY5" fmla="*/ 101600 h 444500"/>
              <a:gd name="connsiteX6" fmla="*/ 32747 w 242993"/>
              <a:gd name="connsiteY6" fmla="*/ 120650 h 444500"/>
              <a:gd name="connsiteX7" fmla="*/ 13697 w 242993"/>
              <a:gd name="connsiteY7" fmla="*/ 158750 h 444500"/>
              <a:gd name="connsiteX8" fmla="*/ 7347 w 242993"/>
              <a:gd name="connsiteY8" fmla="*/ 285750 h 444500"/>
              <a:gd name="connsiteX9" fmla="*/ 13697 w 242993"/>
              <a:gd name="connsiteY9" fmla="*/ 304800 h 444500"/>
              <a:gd name="connsiteX10" fmla="*/ 32747 w 242993"/>
              <a:gd name="connsiteY10" fmla="*/ 317500 h 444500"/>
              <a:gd name="connsiteX11" fmla="*/ 45447 w 242993"/>
              <a:gd name="connsiteY11" fmla="*/ 336550 h 444500"/>
              <a:gd name="connsiteX12" fmla="*/ 83547 w 242993"/>
              <a:gd name="connsiteY12" fmla="*/ 368300 h 444500"/>
              <a:gd name="connsiteX13" fmla="*/ 102597 w 242993"/>
              <a:gd name="connsiteY13" fmla="*/ 374650 h 444500"/>
              <a:gd name="connsiteX14" fmla="*/ 115297 w 242993"/>
              <a:gd name="connsiteY14" fmla="*/ 393700 h 444500"/>
              <a:gd name="connsiteX15" fmla="*/ 166097 w 242993"/>
              <a:gd name="connsiteY15" fmla="*/ 406400 h 444500"/>
              <a:gd name="connsiteX16" fmla="*/ 185147 w 242993"/>
              <a:gd name="connsiteY16" fmla="*/ 419100 h 444500"/>
              <a:gd name="connsiteX17" fmla="*/ 223247 w 242993"/>
              <a:gd name="connsiteY17" fmla="*/ 431800 h 444500"/>
              <a:gd name="connsiteX18" fmla="*/ 242297 w 242993"/>
              <a:gd name="connsiteY18" fmla="*/ 425450 h 444500"/>
              <a:gd name="connsiteX19" fmla="*/ 235947 w 242993"/>
              <a:gd name="connsiteY19" fmla="*/ 406400 h 444500"/>
              <a:gd name="connsiteX20" fmla="*/ 210547 w 242993"/>
              <a:gd name="connsiteY20" fmla="*/ 374650 h 444500"/>
              <a:gd name="connsiteX21" fmla="*/ 223247 w 242993"/>
              <a:gd name="connsiteY21" fmla="*/ 412750 h 444500"/>
              <a:gd name="connsiteX22" fmla="*/ 204197 w 242993"/>
              <a:gd name="connsiteY22" fmla="*/ 431800 h 444500"/>
              <a:gd name="connsiteX23" fmla="*/ 147047 w 242993"/>
              <a:gd name="connsiteY23" fmla="*/ 444500 h 444500"/>
              <a:gd name="connsiteX24" fmla="*/ 147047 w 242993"/>
              <a:gd name="connsiteY24" fmla="*/ 4445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2993" h="444500">
                <a:moveTo>
                  <a:pt x="166097" y="0"/>
                </a:moveTo>
                <a:lnTo>
                  <a:pt x="166097" y="0"/>
                </a:lnTo>
                <a:cubicBezTo>
                  <a:pt x="147047" y="6350"/>
                  <a:pt x="126908" y="10070"/>
                  <a:pt x="108947" y="19050"/>
                </a:cubicBezTo>
                <a:cubicBezTo>
                  <a:pt x="100915" y="23066"/>
                  <a:pt x="96715" y="32256"/>
                  <a:pt x="89897" y="38100"/>
                </a:cubicBezTo>
                <a:cubicBezTo>
                  <a:pt x="81862" y="44988"/>
                  <a:pt x="72964" y="50800"/>
                  <a:pt x="64497" y="57150"/>
                </a:cubicBezTo>
                <a:cubicBezTo>
                  <a:pt x="57373" y="78522"/>
                  <a:pt x="58002" y="79629"/>
                  <a:pt x="45447" y="101600"/>
                </a:cubicBezTo>
                <a:cubicBezTo>
                  <a:pt x="41661" y="108226"/>
                  <a:pt x="36160" y="113824"/>
                  <a:pt x="32747" y="120650"/>
                </a:cubicBezTo>
                <a:cubicBezTo>
                  <a:pt x="6457" y="173230"/>
                  <a:pt x="50093" y="104155"/>
                  <a:pt x="13697" y="158750"/>
                </a:cubicBezTo>
                <a:cubicBezTo>
                  <a:pt x="-3095" y="225917"/>
                  <a:pt x="-3505" y="204364"/>
                  <a:pt x="7347" y="285750"/>
                </a:cubicBezTo>
                <a:cubicBezTo>
                  <a:pt x="8232" y="292385"/>
                  <a:pt x="9516" y="299573"/>
                  <a:pt x="13697" y="304800"/>
                </a:cubicBezTo>
                <a:cubicBezTo>
                  <a:pt x="18465" y="310759"/>
                  <a:pt x="26397" y="313267"/>
                  <a:pt x="32747" y="317500"/>
                </a:cubicBezTo>
                <a:cubicBezTo>
                  <a:pt x="36980" y="323850"/>
                  <a:pt x="40561" y="330687"/>
                  <a:pt x="45447" y="336550"/>
                </a:cubicBezTo>
                <a:cubicBezTo>
                  <a:pt x="55478" y="348587"/>
                  <a:pt x="69276" y="361164"/>
                  <a:pt x="83547" y="368300"/>
                </a:cubicBezTo>
                <a:cubicBezTo>
                  <a:pt x="89534" y="371293"/>
                  <a:pt x="96247" y="372533"/>
                  <a:pt x="102597" y="374650"/>
                </a:cubicBezTo>
                <a:cubicBezTo>
                  <a:pt x="106830" y="381000"/>
                  <a:pt x="109338" y="388932"/>
                  <a:pt x="115297" y="393700"/>
                </a:cubicBezTo>
                <a:cubicBezTo>
                  <a:pt x="121806" y="398907"/>
                  <a:pt x="164516" y="406084"/>
                  <a:pt x="166097" y="406400"/>
                </a:cubicBezTo>
                <a:cubicBezTo>
                  <a:pt x="172447" y="410633"/>
                  <a:pt x="178173" y="416000"/>
                  <a:pt x="185147" y="419100"/>
                </a:cubicBezTo>
                <a:cubicBezTo>
                  <a:pt x="197380" y="424537"/>
                  <a:pt x="223247" y="431800"/>
                  <a:pt x="223247" y="431800"/>
                </a:cubicBezTo>
                <a:cubicBezTo>
                  <a:pt x="229597" y="429683"/>
                  <a:pt x="239304" y="431437"/>
                  <a:pt x="242297" y="425450"/>
                </a:cubicBezTo>
                <a:cubicBezTo>
                  <a:pt x="245290" y="419463"/>
                  <a:pt x="237786" y="412836"/>
                  <a:pt x="235947" y="406400"/>
                </a:cubicBezTo>
                <a:cubicBezTo>
                  <a:pt x="226715" y="374087"/>
                  <a:pt x="238842" y="384082"/>
                  <a:pt x="210547" y="374650"/>
                </a:cubicBezTo>
                <a:cubicBezTo>
                  <a:pt x="214780" y="387350"/>
                  <a:pt x="224725" y="399445"/>
                  <a:pt x="223247" y="412750"/>
                </a:cubicBezTo>
                <a:cubicBezTo>
                  <a:pt x="222255" y="421675"/>
                  <a:pt x="212637" y="428731"/>
                  <a:pt x="204197" y="431800"/>
                </a:cubicBezTo>
                <a:cubicBezTo>
                  <a:pt x="130263" y="458685"/>
                  <a:pt x="169001" y="422546"/>
                  <a:pt x="147047" y="444500"/>
                </a:cubicBezTo>
                <a:lnTo>
                  <a:pt x="147047" y="444500"/>
                </a:lnTo>
              </a:path>
            </a:pathLst>
          </a:custGeom>
          <a:noFill/>
          <a:ln>
            <a:solidFill>
              <a:srgbClr val="E2E41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FFFF00"/>
                </a:solidFill>
              </a:ln>
            </a:endParaRPr>
          </a:p>
        </p:txBody>
      </p:sp>
      <p:sp>
        <p:nvSpPr>
          <p:cNvPr id="30" name="Freeform 29"/>
          <p:cNvSpPr/>
          <p:nvPr/>
        </p:nvSpPr>
        <p:spPr>
          <a:xfrm>
            <a:off x="5219700" y="4013200"/>
            <a:ext cx="319486" cy="135532"/>
          </a:xfrm>
          <a:custGeom>
            <a:avLst/>
            <a:gdLst>
              <a:gd name="connsiteX0" fmla="*/ 0 w 319486"/>
              <a:gd name="connsiteY0" fmla="*/ 0 h 135532"/>
              <a:gd name="connsiteX1" fmla="*/ 0 w 319486"/>
              <a:gd name="connsiteY1" fmla="*/ 0 h 135532"/>
              <a:gd name="connsiteX2" fmla="*/ 63500 w 319486"/>
              <a:gd name="connsiteY2" fmla="*/ 12700 h 135532"/>
              <a:gd name="connsiteX3" fmla="*/ 95250 w 319486"/>
              <a:gd name="connsiteY3" fmla="*/ 25400 h 135532"/>
              <a:gd name="connsiteX4" fmla="*/ 146050 w 319486"/>
              <a:gd name="connsiteY4" fmla="*/ 38100 h 135532"/>
              <a:gd name="connsiteX5" fmla="*/ 190500 w 319486"/>
              <a:gd name="connsiteY5" fmla="*/ 63500 h 135532"/>
              <a:gd name="connsiteX6" fmla="*/ 215900 w 319486"/>
              <a:gd name="connsiteY6" fmla="*/ 76200 h 135532"/>
              <a:gd name="connsiteX7" fmla="*/ 234950 w 319486"/>
              <a:gd name="connsiteY7" fmla="*/ 95250 h 135532"/>
              <a:gd name="connsiteX8" fmla="*/ 273050 w 319486"/>
              <a:gd name="connsiteY8" fmla="*/ 107950 h 135532"/>
              <a:gd name="connsiteX9" fmla="*/ 292100 w 319486"/>
              <a:gd name="connsiteY9" fmla="*/ 114300 h 135532"/>
              <a:gd name="connsiteX10" fmla="*/ 311150 w 319486"/>
              <a:gd name="connsiteY10" fmla="*/ 133350 h 135532"/>
              <a:gd name="connsiteX11" fmla="*/ 292100 w 319486"/>
              <a:gd name="connsiteY11" fmla="*/ 120650 h 135532"/>
              <a:gd name="connsiteX12" fmla="*/ 285750 w 319486"/>
              <a:gd name="connsiteY12" fmla="*/ 101600 h 135532"/>
              <a:gd name="connsiteX13" fmla="*/ 273050 w 319486"/>
              <a:gd name="connsiteY13" fmla="*/ 50800 h 135532"/>
              <a:gd name="connsiteX14" fmla="*/ 285750 w 319486"/>
              <a:gd name="connsiteY14" fmla="*/ 101600 h 135532"/>
              <a:gd name="connsiteX15" fmla="*/ 304800 w 319486"/>
              <a:gd name="connsiteY15" fmla="*/ 114300 h 135532"/>
              <a:gd name="connsiteX16" fmla="*/ 317500 w 319486"/>
              <a:gd name="connsiteY16" fmla="*/ 133350 h 135532"/>
              <a:gd name="connsiteX17" fmla="*/ 228600 w 319486"/>
              <a:gd name="connsiteY17" fmla="*/ 127000 h 135532"/>
              <a:gd name="connsiteX18" fmla="*/ 209550 w 319486"/>
              <a:gd name="connsiteY18" fmla="*/ 127000 h 135532"/>
              <a:gd name="connsiteX19" fmla="*/ 209550 w 319486"/>
              <a:gd name="connsiteY19" fmla="*/ 127000 h 13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9486" h="135532">
                <a:moveTo>
                  <a:pt x="0" y="0"/>
                </a:moveTo>
                <a:lnTo>
                  <a:pt x="0" y="0"/>
                </a:lnTo>
                <a:cubicBezTo>
                  <a:pt x="21167" y="4233"/>
                  <a:pt x="42643" y="7138"/>
                  <a:pt x="63500" y="12700"/>
                </a:cubicBezTo>
                <a:cubicBezTo>
                  <a:pt x="74514" y="15637"/>
                  <a:pt x="84355" y="22048"/>
                  <a:pt x="95250" y="25400"/>
                </a:cubicBezTo>
                <a:cubicBezTo>
                  <a:pt x="111933" y="30533"/>
                  <a:pt x="129491" y="32580"/>
                  <a:pt x="146050" y="38100"/>
                </a:cubicBezTo>
                <a:cubicBezTo>
                  <a:pt x="169077" y="45776"/>
                  <a:pt x="170990" y="52352"/>
                  <a:pt x="190500" y="63500"/>
                </a:cubicBezTo>
                <a:cubicBezTo>
                  <a:pt x="198719" y="68196"/>
                  <a:pt x="208197" y="70698"/>
                  <a:pt x="215900" y="76200"/>
                </a:cubicBezTo>
                <a:cubicBezTo>
                  <a:pt x="223208" y="81420"/>
                  <a:pt x="227100" y="90889"/>
                  <a:pt x="234950" y="95250"/>
                </a:cubicBezTo>
                <a:cubicBezTo>
                  <a:pt x="246652" y="101751"/>
                  <a:pt x="260350" y="103717"/>
                  <a:pt x="273050" y="107950"/>
                </a:cubicBezTo>
                <a:lnTo>
                  <a:pt x="292100" y="114300"/>
                </a:lnTo>
                <a:cubicBezTo>
                  <a:pt x="298450" y="120650"/>
                  <a:pt x="311150" y="124370"/>
                  <a:pt x="311150" y="133350"/>
                </a:cubicBezTo>
                <a:cubicBezTo>
                  <a:pt x="311150" y="140982"/>
                  <a:pt x="296868" y="126609"/>
                  <a:pt x="292100" y="120650"/>
                </a:cubicBezTo>
                <a:cubicBezTo>
                  <a:pt x="287919" y="115423"/>
                  <a:pt x="287511" y="108058"/>
                  <a:pt x="285750" y="101600"/>
                </a:cubicBezTo>
                <a:cubicBezTo>
                  <a:pt x="281157" y="84761"/>
                  <a:pt x="269627" y="33684"/>
                  <a:pt x="273050" y="50800"/>
                </a:cubicBezTo>
                <a:cubicBezTo>
                  <a:pt x="273366" y="52381"/>
                  <a:pt x="280543" y="95091"/>
                  <a:pt x="285750" y="101600"/>
                </a:cubicBezTo>
                <a:cubicBezTo>
                  <a:pt x="290518" y="107559"/>
                  <a:pt x="298450" y="110067"/>
                  <a:pt x="304800" y="114300"/>
                </a:cubicBezTo>
                <a:cubicBezTo>
                  <a:pt x="309033" y="120650"/>
                  <a:pt x="325028" y="132095"/>
                  <a:pt x="317500" y="133350"/>
                </a:cubicBezTo>
                <a:cubicBezTo>
                  <a:pt x="288195" y="138234"/>
                  <a:pt x="258258" y="128745"/>
                  <a:pt x="228600" y="127000"/>
                </a:cubicBezTo>
                <a:cubicBezTo>
                  <a:pt x="222261" y="126627"/>
                  <a:pt x="215900" y="127000"/>
                  <a:pt x="209550" y="127000"/>
                </a:cubicBezTo>
                <a:lnTo>
                  <a:pt x="209550" y="127000"/>
                </a:ln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FF00"/>
              </a:solidFill>
            </a:endParaRPr>
          </a:p>
        </p:txBody>
      </p:sp>
      <p:sp>
        <p:nvSpPr>
          <p:cNvPr id="32" name="Freeform 31"/>
          <p:cNvSpPr/>
          <p:nvPr/>
        </p:nvSpPr>
        <p:spPr>
          <a:xfrm>
            <a:off x="4660900" y="3695700"/>
            <a:ext cx="368300" cy="254358"/>
          </a:xfrm>
          <a:custGeom>
            <a:avLst/>
            <a:gdLst>
              <a:gd name="connsiteX0" fmla="*/ 0 w 368300"/>
              <a:gd name="connsiteY0" fmla="*/ 0 h 254358"/>
              <a:gd name="connsiteX1" fmla="*/ 0 w 368300"/>
              <a:gd name="connsiteY1" fmla="*/ 0 h 254358"/>
              <a:gd name="connsiteX2" fmla="*/ 50800 w 368300"/>
              <a:gd name="connsiteY2" fmla="*/ 19050 h 254358"/>
              <a:gd name="connsiteX3" fmla="*/ 69850 w 368300"/>
              <a:gd name="connsiteY3" fmla="*/ 25400 h 254358"/>
              <a:gd name="connsiteX4" fmla="*/ 88900 w 368300"/>
              <a:gd name="connsiteY4" fmla="*/ 38100 h 254358"/>
              <a:gd name="connsiteX5" fmla="*/ 101600 w 368300"/>
              <a:gd name="connsiteY5" fmla="*/ 57150 h 254358"/>
              <a:gd name="connsiteX6" fmla="*/ 120650 w 368300"/>
              <a:gd name="connsiteY6" fmla="*/ 69850 h 254358"/>
              <a:gd name="connsiteX7" fmla="*/ 139700 w 368300"/>
              <a:gd name="connsiteY7" fmla="*/ 107950 h 254358"/>
              <a:gd name="connsiteX8" fmla="*/ 165100 w 368300"/>
              <a:gd name="connsiteY8" fmla="*/ 114300 h 254358"/>
              <a:gd name="connsiteX9" fmla="*/ 209550 w 368300"/>
              <a:gd name="connsiteY9" fmla="*/ 133350 h 254358"/>
              <a:gd name="connsiteX10" fmla="*/ 228600 w 368300"/>
              <a:gd name="connsiteY10" fmla="*/ 146050 h 254358"/>
              <a:gd name="connsiteX11" fmla="*/ 241300 w 368300"/>
              <a:gd name="connsiteY11" fmla="*/ 165100 h 254358"/>
              <a:gd name="connsiteX12" fmla="*/ 260350 w 368300"/>
              <a:gd name="connsiteY12" fmla="*/ 171450 h 254358"/>
              <a:gd name="connsiteX13" fmla="*/ 279400 w 368300"/>
              <a:gd name="connsiteY13" fmla="*/ 184150 h 254358"/>
              <a:gd name="connsiteX14" fmla="*/ 292100 w 368300"/>
              <a:gd name="connsiteY14" fmla="*/ 203200 h 254358"/>
              <a:gd name="connsiteX15" fmla="*/ 330200 w 368300"/>
              <a:gd name="connsiteY15" fmla="*/ 228600 h 254358"/>
              <a:gd name="connsiteX16" fmla="*/ 368300 w 368300"/>
              <a:gd name="connsiteY16" fmla="*/ 247650 h 254358"/>
              <a:gd name="connsiteX17" fmla="*/ 355600 w 368300"/>
              <a:gd name="connsiteY17" fmla="*/ 203200 h 254358"/>
              <a:gd name="connsiteX18" fmla="*/ 349250 w 368300"/>
              <a:gd name="connsiteY18" fmla="*/ 184150 h 254358"/>
              <a:gd name="connsiteX19" fmla="*/ 355600 w 368300"/>
              <a:gd name="connsiteY19" fmla="*/ 228600 h 254358"/>
              <a:gd name="connsiteX20" fmla="*/ 285750 w 368300"/>
              <a:gd name="connsiteY20" fmla="*/ 247650 h 254358"/>
              <a:gd name="connsiteX21" fmla="*/ 285750 w 368300"/>
              <a:gd name="connsiteY21" fmla="*/ 247650 h 25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8300" h="254358">
                <a:moveTo>
                  <a:pt x="0" y="0"/>
                </a:moveTo>
                <a:lnTo>
                  <a:pt x="0" y="0"/>
                </a:lnTo>
                <a:lnTo>
                  <a:pt x="50800" y="19050"/>
                </a:lnTo>
                <a:cubicBezTo>
                  <a:pt x="57090" y="21337"/>
                  <a:pt x="63863" y="22407"/>
                  <a:pt x="69850" y="25400"/>
                </a:cubicBezTo>
                <a:cubicBezTo>
                  <a:pt x="76676" y="28813"/>
                  <a:pt x="82550" y="33867"/>
                  <a:pt x="88900" y="38100"/>
                </a:cubicBezTo>
                <a:cubicBezTo>
                  <a:pt x="93133" y="44450"/>
                  <a:pt x="96204" y="51754"/>
                  <a:pt x="101600" y="57150"/>
                </a:cubicBezTo>
                <a:cubicBezTo>
                  <a:pt x="106996" y="62546"/>
                  <a:pt x="115882" y="63891"/>
                  <a:pt x="120650" y="69850"/>
                </a:cubicBezTo>
                <a:cubicBezTo>
                  <a:pt x="135139" y="87961"/>
                  <a:pt x="116759" y="92656"/>
                  <a:pt x="139700" y="107950"/>
                </a:cubicBezTo>
                <a:cubicBezTo>
                  <a:pt x="146962" y="112791"/>
                  <a:pt x="156633" y="112183"/>
                  <a:pt x="165100" y="114300"/>
                </a:cubicBezTo>
                <a:cubicBezTo>
                  <a:pt x="212926" y="146184"/>
                  <a:pt x="152143" y="108747"/>
                  <a:pt x="209550" y="133350"/>
                </a:cubicBezTo>
                <a:cubicBezTo>
                  <a:pt x="216565" y="136356"/>
                  <a:pt x="222250" y="141817"/>
                  <a:pt x="228600" y="146050"/>
                </a:cubicBezTo>
                <a:cubicBezTo>
                  <a:pt x="232833" y="152400"/>
                  <a:pt x="235341" y="160332"/>
                  <a:pt x="241300" y="165100"/>
                </a:cubicBezTo>
                <a:cubicBezTo>
                  <a:pt x="246527" y="169281"/>
                  <a:pt x="254363" y="168457"/>
                  <a:pt x="260350" y="171450"/>
                </a:cubicBezTo>
                <a:cubicBezTo>
                  <a:pt x="267176" y="174863"/>
                  <a:pt x="273050" y="179917"/>
                  <a:pt x="279400" y="184150"/>
                </a:cubicBezTo>
                <a:cubicBezTo>
                  <a:pt x="283633" y="190500"/>
                  <a:pt x="286357" y="198174"/>
                  <a:pt x="292100" y="203200"/>
                </a:cubicBezTo>
                <a:cubicBezTo>
                  <a:pt x="303587" y="213251"/>
                  <a:pt x="317500" y="220133"/>
                  <a:pt x="330200" y="228600"/>
                </a:cubicBezTo>
                <a:cubicBezTo>
                  <a:pt x="354819" y="245013"/>
                  <a:pt x="342010" y="238887"/>
                  <a:pt x="368300" y="247650"/>
                </a:cubicBezTo>
                <a:cubicBezTo>
                  <a:pt x="353075" y="201975"/>
                  <a:pt x="371547" y="259014"/>
                  <a:pt x="355600" y="203200"/>
                </a:cubicBezTo>
                <a:cubicBezTo>
                  <a:pt x="353761" y="196764"/>
                  <a:pt x="351367" y="190500"/>
                  <a:pt x="349250" y="184150"/>
                </a:cubicBezTo>
                <a:cubicBezTo>
                  <a:pt x="351367" y="198967"/>
                  <a:pt x="352665" y="213924"/>
                  <a:pt x="355600" y="228600"/>
                </a:cubicBezTo>
                <a:cubicBezTo>
                  <a:pt x="364229" y="271747"/>
                  <a:pt x="390474" y="247650"/>
                  <a:pt x="285750" y="247650"/>
                </a:cubicBezTo>
                <a:lnTo>
                  <a:pt x="285750" y="247650"/>
                </a:ln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FF00"/>
              </a:solidFill>
            </a:endParaRPr>
          </a:p>
        </p:txBody>
      </p:sp>
      <p:sp>
        <p:nvSpPr>
          <p:cNvPr id="33" name="Freeform 32"/>
          <p:cNvSpPr/>
          <p:nvPr/>
        </p:nvSpPr>
        <p:spPr>
          <a:xfrm rot="21175790">
            <a:off x="3987800" y="3289300"/>
            <a:ext cx="368300" cy="254358"/>
          </a:xfrm>
          <a:custGeom>
            <a:avLst/>
            <a:gdLst>
              <a:gd name="connsiteX0" fmla="*/ 0 w 368300"/>
              <a:gd name="connsiteY0" fmla="*/ 0 h 254358"/>
              <a:gd name="connsiteX1" fmla="*/ 0 w 368300"/>
              <a:gd name="connsiteY1" fmla="*/ 0 h 254358"/>
              <a:gd name="connsiteX2" fmla="*/ 50800 w 368300"/>
              <a:gd name="connsiteY2" fmla="*/ 19050 h 254358"/>
              <a:gd name="connsiteX3" fmla="*/ 69850 w 368300"/>
              <a:gd name="connsiteY3" fmla="*/ 25400 h 254358"/>
              <a:gd name="connsiteX4" fmla="*/ 88900 w 368300"/>
              <a:gd name="connsiteY4" fmla="*/ 38100 h 254358"/>
              <a:gd name="connsiteX5" fmla="*/ 101600 w 368300"/>
              <a:gd name="connsiteY5" fmla="*/ 57150 h 254358"/>
              <a:gd name="connsiteX6" fmla="*/ 120650 w 368300"/>
              <a:gd name="connsiteY6" fmla="*/ 69850 h 254358"/>
              <a:gd name="connsiteX7" fmla="*/ 139700 w 368300"/>
              <a:gd name="connsiteY7" fmla="*/ 107950 h 254358"/>
              <a:gd name="connsiteX8" fmla="*/ 165100 w 368300"/>
              <a:gd name="connsiteY8" fmla="*/ 114300 h 254358"/>
              <a:gd name="connsiteX9" fmla="*/ 209550 w 368300"/>
              <a:gd name="connsiteY9" fmla="*/ 133350 h 254358"/>
              <a:gd name="connsiteX10" fmla="*/ 228600 w 368300"/>
              <a:gd name="connsiteY10" fmla="*/ 146050 h 254358"/>
              <a:gd name="connsiteX11" fmla="*/ 241300 w 368300"/>
              <a:gd name="connsiteY11" fmla="*/ 165100 h 254358"/>
              <a:gd name="connsiteX12" fmla="*/ 260350 w 368300"/>
              <a:gd name="connsiteY12" fmla="*/ 171450 h 254358"/>
              <a:gd name="connsiteX13" fmla="*/ 279400 w 368300"/>
              <a:gd name="connsiteY13" fmla="*/ 184150 h 254358"/>
              <a:gd name="connsiteX14" fmla="*/ 292100 w 368300"/>
              <a:gd name="connsiteY14" fmla="*/ 203200 h 254358"/>
              <a:gd name="connsiteX15" fmla="*/ 330200 w 368300"/>
              <a:gd name="connsiteY15" fmla="*/ 228600 h 254358"/>
              <a:gd name="connsiteX16" fmla="*/ 368300 w 368300"/>
              <a:gd name="connsiteY16" fmla="*/ 247650 h 254358"/>
              <a:gd name="connsiteX17" fmla="*/ 355600 w 368300"/>
              <a:gd name="connsiteY17" fmla="*/ 203200 h 254358"/>
              <a:gd name="connsiteX18" fmla="*/ 349250 w 368300"/>
              <a:gd name="connsiteY18" fmla="*/ 184150 h 254358"/>
              <a:gd name="connsiteX19" fmla="*/ 355600 w 368300"/>
              <a:gd name="connsiteY19" fmla="*/ 228600 h 254358"/>
              <a:gd name="connsiteX20" fmla="*/ 285750 w 368300"/>
              <a:gd name="connsiteY20" fmla="*/ 247650 h 254358"/>
              <a:gd name="connsiteX21" fmla="*/ 285750 w 368300"/>
              <a:gd name="connsiteY21" fmla="*/ 247650 h 25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8300" h="254358">
                <a:moveTo>
                  <a:pt x="0" y="0"/>
                </a:moveTo>
                <a:lnTo>
                  <a:pt x="0" y="0"/>
                </a:lnTo>
                <a:lnTo>
                  <a:pt x="50800" y="19050"/>
                </a:lnTo>
                <a:cubicBezTo>
                  <a:pt x="57090" y="21337"/>
                  <a:pt x="63863" y="22407"/>
                  <a:pt x="69850" y="25400"/>
                </a:cubicBezTo>
                <a:cubicBezTo>
                  <a:pt x="76676" y="28813"/>
                  <a:pt x="82550" y="33867"/>
                  <a:pt x="88900" y="38100"/>
                </a:cubicBezTo>
                <a:cubicBezTo>
                  <a:pt x="93133" y="44450"/>
                  <a:pt x="96204" y="51754"/>
                  <a:pt x="101600" y="57150"/>
                </a:cubicBezTo>
                <a:cubicBezTo>
                  <a:pt x="106996" y="62546"/>
                  <a:pt x="115882" y="63891"/>
                  <a:pt x="120650" y="69850"/>
                </a:cubicBezTo>
                <a:cubicBezTo>
                  <a:pt x="135139" y="87961"/>
                  <a:pt x="116759" y="92656"/>
                  <a:pt x="139700" y="107950"/>
                </a:cubicBezTo>
                <a:cubicBezTo>
                  <a:pt x="146962" y="112791"/>
                  <a:pt x="156633" y="112183"/>
                  <a:pt x="165100" y="114300"/>
                </a:cubicBezTo>
                <a:cubicBezTo>
                  <a:pt x="212926" y="146184"/>
                  <a:pt x="152143" y="108747"/>
                  <a:pt x="209550" y="133350"/>
                </a:cubicBezTo>
                <a:cubicBezTo>
                  <a:pt x="216565" y="136356"/>
                  <a:pt x="222250" y="141817"/>
                  <a:pt x="228600" y="146050"/>
                </a:cubicBezTo>
                <a:cubicBezTo>
                  <a:pt x="232833" y="152400"/>
                  <a:pt x="235341" y="160332"/>
                  <a:pt x="241300" y="165100"/>
                </a:cubicBezTo>
                <a:cubicBezTo>
                  <a:pt x="246527" y="169281"/>
                  <a:pt x="254363" y="168457"/>
                  <a:pt x="260350" y="171450"/>
                </a:cubicBezTo>
                <a:cubicBezTo>
                  <a:pt x="267176" y="174863"/>
                  <a:pt x="273050" y="179917"/>
                  <a:pt x="279400" y="184150"/>
                </a:cubicBezTo>
                <a:cubicBezTo>
                  <a:pt x="283633" y="190500"/>
                  <a:pt x="286357" y="198174"/>
                  <a:pt x="292100" y="203200"/>
                </a:cubicBezTo>
                <a:cubicBezTo>
                  <a:pt x="303587" y="213251"/>
                  <a:pt x="317500" y="220133"/>
                  <a:pt x="330200" y="228600"/>
                </a:cubicBezTo>
                <a:cubicBezTo>
                  <a:pt x="354819" y="245013"/>
                  <a:pt x="342010" y="238887"/>
                  <a:pt x="368300" y="247650"/>
                </a:cubicBezTo>
                <a:cubicBezTo>
                  <a:pt x="353075" y="201975"/>
                  <a:pt x="371547" y="259014"/>
                  <a:pt x="355600" y="203200"/>
                </a:cubicBezTo>
                <a:cubicBezTo>
                  <a:pt x="353761" y="196764"/>
                  <a:pt x="351367" y="190500"/>
                  <a:pt x="349250" y="184150"/>
                </a:cubicBezTo>
                <a:cubicBezTo>
                  <a:pt x="351367" y="198967"/>
                  <a:pt x="352665" y="213924"/>
                  <a:pt x="355600" y="228600"/>
                </a:cubicBezTo>
                <a:cubicBezTo>
                  <a:pt x="364229" y="271747"/>
                  <a:pt x="390474" y="247650"/>
                  <a:pt x="285750" y="247650"/>
                </a:cubicBezTo>
                <a:lnTo>
                  <a:pt x="285750" y="247650"/>
                </a:ln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26377564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595"/>
            <a:ext cx="8229600" cy="1143000"/>
          </a:xfrm>
        </p:spPr>
        <p:txBody>
          <a:bodyPr/>
          <a:lstStyle/>
          <a:p>
            <a:r>
              <a:rPr lang="en-US" dirty="0" smtClean="0"/>
              <a:t>When did it spread to the liver?</a:t>
            </a:r>
            <a:endParaRPr lang="en-US" dirty="0"/>
          </a:p>
        </p:txBody>
      </p:sp>
      <p:sp>
        <p:nvSpPr>
          <p:cNvPr id="49" name="Oval 48"/>
          <p:cNvSpPr/>
          <p:nvPr/>
        </p:nvSpPr>
        <p:spPr>
          <a:xfrm>
            <a:off x="828261" y="2733851"/>
            <a:ext cx="340139" cy="316324"/>
          </a:xfrm>
          <a:prstGeom prst="ellipse">
            <a:avLst/>
          </a:prstGeom>
          <a:solidFill>
            <a:srgbClr val="D996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641894" y="3266399"/>
            <a:ext cx="762198" cy="369332"/>
          </a:xfrm>
          <a:prstGeom prst="rect">
            <a:avLst/>
          </a:prstGeom>
          <a:noFill/>
        </p:spPr>
        <p:txBody>
          <a:bodyPr wrap="none" rtlCol="0">
            <a:spAutoFit/>
          </a:bodyPr>
          <a:lstStyle/>
          <a:p>
            <a:r>
              <a:rPr lang="en-US" b="1" dirty="0" smtClean="0"/>
              <a:t>1 cell</a:t>
            </a:r>
            <a:endParaRPr lang="en-US" b="1" dirty="0"/>
          </a:p>
        </p:txBody>
      </p:sp>
      <p:sp>
        <p:nvSpPr>
          <p:cNvPr id="52" name="TextBox 51"/>
          <p:cNvSpPr txBox="1"/>
          <p:nvPr/>
        </p:nvSpPr>
        <p:spPr>
          <a:xfrm>
            <a:off x="2892443" y="4215774"/>
            <a:ext cx="1634244" cy="369332"/>
          </a:xfrm>
          <a:prstGeom prst="rect">
            <a:avLst/>
          </a:prstGeom>
          <a:noFill/>
        </p:spPr>
        <p:txBody>
          <a:bodyPr wrap="none" rtlCol="0">
            <a:spAutoFit/>
          </a:bodyPr>
          <a:lstStyle/>
          <a:p>
            <a:r>
              <a:rPr lang="en-US" b="1" dirty="0" smtClean="0"/>
              <a:t>1 billion cells</a:t>
            </a:r>
            <a:endParaRPr lang="en-US" b="1" dirty="0"/>
          </a:p>
        </p:txBody>
      </p:sp>
      <p:sp>
        <p:nvSpPr>
          <p:cNvPr id="53" name="TextBox 52"/>
          <p:cNvSpPr txBox="1"/>
          <p:nvPr/>
        </p:nvSpPr>
        <p:spPr>
          <a:xfrm>
            <a:off x="2359988" y="1769370"/>
            <a:ext cx="2762295" cy="369332"/>
          </a:xfrm>
          <a:prstGeom prst="rect">
            <a:avLst/>
          </a:prstGeom>
          <a:noFill/>
        </p:spPr>
        <p:txBody>
          <a:bodyPr wrap="none" rtlCol="0">
            <a:spAutoFit/>
          </a:bodyPr>
          <a:lstStyle/>
          <a:p>
            <a:pPr algn="ctr"/>
            <a:r>
              <a:rPr lang="en-US" dirty="0" smtClean="0"/>
              <a:t>Detected at age 49 years</a:t>
            </a:r>
          </a:p>
        </p:txBody>
      </p:sp>
      <p:sp>
        <p:nvSpPr>
          <p:cNvPr id="55" name="TextBox 54"/>
          <p:cNvSpPr txBox="1"/>
          <p:nvPr/>
        </p:nvSpPr>
        <p:spPr>
          <a:xfrm>
            <a:off x="5807871" y="1790461"/>
            <a:ext cx="2686741" cy="369332"/>
          </a:xfrm>
          <a:prstGeom prst="rect">
            <a:avLst/>
          </a:prstGeom>
          <a:noFill/>
        </p:spPr>
        <p:txBody>
          <a:bodyPr wrap="none" rtlCol="0">
            <a:spAutoFit/>
          </a:bodyPr>
          <a:lstStyle/>
          <a:p>
            <a:r>
              <a:rPr lang="en-US" dirty="0" smtClean="0"/>
              <a:t>Liver transplant (age 54)</a:t>
            </a:r>
            <a:endParaRPr lang="en-US" dirty="0"/>
          </a:p>
        </p:txBody>
      </p:sp>
      <p:sp>
        <p:nvSpPr>
          <p:cNvPr id="15" name="TextBox 14"/>
          <p:cNvSpPr txBox="1"/>
          <p:nvPr/>
        </p:nvSpPr>
        <p:spPr>
          <a:xfrm>
            <a:off x="297469" y="1036438"/>
            <a:ext cx="8708509" cy="707886"/>
          </a:xfrm>
          <a:prstGeom prst="rect">
            <a:avLst/>
          </a:prstGeom>
          <a:noFill/>
        </p:spPr>
        <p:txBody>
          <a:bodyPr wrap="none" rtlCol="0">
            <a:spAutoFit/>
          </a:bodyPr>
          <a:lstStyle/>
          <a:p>
            <a:pPr algn="ctr"/>
            <a:r>
              <a:rPr lang="en-US" sz="2000" b="1" dirty="0" smtClean="0"/>
              <a:t>Metastatic cancer cells double more rapidly than primary tumors cells </a:t>
            </a:r>
          </a:p>
          <a:p>
            <a:pPr algn="ctr"/>
            <a:r>
              <a:rPr lang="en-US" sz="2000" b="1" dirty="0" smtClean="0"/>
              <a:t>– every </a:t>
            </a:r>
            <a:r>
              <a:rPr lang="en-US" sz="2000" b="1" dirty="0"/>
              <a:t>8</a:t>
            </a:r>
            <a:r>
              <a:rPr lang="en-US" sz="2000" b="1" dirty="0" smtClean="0"/>
              <a:t> months</a:t>
            </a:r>
            <a:endParaRPr lang="en-US" sz="2000" b="1" dirty="0"/>
          </a:p>
        </p:txBody>
      </p:sp>
      <p:sp>
        <p:nvSpPr>
          <p:cNvPr id="8" name="TextBox 7"/>
          <p:cNvSpPr txBox="1"/>
          <p:nvPr/>
        </p:nvSpPr>
        <p:spPr>
          <a:xfrm>
            <a:off x="182880" y="5929156"/>
            <a:ext cx="8854439" cy="369332"/>
          </a:xfrm>
          <a:prstGeom prst="rect">
            <a:avLst/>
          </a:prstGeom>
          <a:solidFill>
            <a:srgbClr val="E2E41A"/>
          </a:solidFill>
        </p:spPr>
        <p:txBody>
          <a:bodyPr wrap="square" rtlCol="0">
            <a:spAutoFit/>
          </a:bodyPr>
          <a:lstStyle/>
          <a:p>
            <a:pPr algn="ctr"/>
            <a:r>
              <a:rPr lang="en-US" b="1" dirty="0" smtClean="0"/>
              <a:t>Steve Jobs’ tumor metastasized to his liver when he was 49 - 20 = 29 years old!</a:t>
            </a:r>
            <a:endParaRPr lang="en-US" b="1" dirty="0"/>
          </a:p>
        </p:txBody>
      </p:sp>
      <p:pic>
        <p:nvPicPr>
          <p:cNvPr id="16" name="Picture 15"/>
          <p:cNvPicPr>
            <a:picLocks noChangeAspect="1"/>
          </p:cNvPicPr>
          <p:nvPr/>
        </p:nvPicPr>
        <p:blipFill>
          <a:blip r:embed="rId3"/>
          <a:stretch>
            <a:fillRect/>
          </a:stretch>
        </p:blipFill>
        <p:spPr>
          <a:xfrm>
            <a:off x="5351671" y="2224864"/>
            <a:ext cx="3335129" cy="2267888"/>
          </a:xfrm>
          <a:prstGeom prst="rect">
            <a:avLst/>
          </a:prstGeom>
        </p:spPr>
      </p:pic>
      <p:pic>
        <p:nvPicPr>
          <p:cNvPr id="12" name="Picture 11"/>
          <p:cNvPicPr>
            <a:picLocks noChangeAspect="1"/>
          </p:cNvPicPr>
          <p:nvPr/>
        </p:nvPicPr>
        <p:blipFill rotWithShape="1">
          <a:blip r:embed="rId4"/>
          <a:srcRect l="13222" t="15218" r="17583" b="19147"/>
          <a:stretch/>
        </p:blipFill>
        <p:spPr>
          <a:xfrm>
            <a:off x="2801728" y="2138702"/>
            <a:ext cx="1878816" cy="2063518"/>
          </a:xfrm>
          <a:prstGeom prst="rect">
            <a:avLst/>
          </a:prstGeom>
        </p:spPr>
      </p:pic>
      <p:sp>
        <p:nvSpPr>
          <p:cNvPr id="13" name="TextBox 12"/>
          <p:cNvSpPr txBox="1"/>
          <p:nvPr/>
        </p:nvSpPr>
        <p:spPr>
          <a:xfrm>
            <a:off x="1958691" y="4754016"/>
            <a:ext cx="4865434" cy="923330"/>
          </a:xfrm>
          <a:prstGeom prst="rect">
            <a:avLst/>
          </a:prstGeom>
          <a:noFill/>
        </p:spPr>
        <p:txBody>
          <a:bodyPr wrap="none" rtlCol="0">
            <a:spAutoFit/>
          </a:bodyPr>
          <a:lstStyle/>
          <a:p>
            <a:pPr algn="ctr"/>
            <a:r>
              <a:rPr lang="en-US" b="1" dirty="0" smtClean="0"/>
              <a:t>Metastatic tumor doubles every 8 months</a:t>
            </a:r>
          </a:p>
          <a:p>
            <a:pPr algn="ctr"/>
            <a:r>
              <a:rPr lang="en-US" b="1" dirty="0" smtClean="0"/>
              <a:t>Takes 30 doublings to reach 1 billion cells</a:t>
            </a:r>
          </a:p>
          <a:p>
            <a:pPr algn="ctr"/>
            <a:r>
              <a:rPr lang="en-US" b="1" dirty="0" smtClean="0"/>
              <a:t>30 * 8 = 240 months = 20 years to form</a:t>
            </a:r>
            <a:endParaRPr lang="en-US" b="1" dirty="0"/>
          </a:p>
        </p:txBody>
      </p:sp>
    </p:spTree>
    <p:extLst>
      <p:ext uri="{BB962C8B-B14F-4D97-AF65-F5344CB8AC3E}">
        <p14:creationId xmlns:p14="http://schemas.microsoft.com/office/powerpoint/2010/main" val="852236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894" y="260269"/>
            <a:ext cx="8229600" cy="1143000"/>
          </a:xfrm>
        </p:spPr>
        <p:txBody>
          <a:bodyPr/>
          <a:lstStyle/>
          <a:p>
            <a:r>
              <a:rPr lang="en-US" dirty="0" smtClean="0"/>
              <a:t>Steve Jobs finally died of respiratory failure when he was 56</a:t>
            </a:r>
            <a:endParaRPr lang="en-US" dirty="0"/>
          </a:p>
        </p:txBody>
      </p:sp>
      <p:sp>
        <p:nvSpPr>
          <p:cNvPr id="50" name="TextBox 49"/>
          <p:cNvSpPr txBox="1"/>
          <p:nvPr/>
        </p:nvSpPr>
        <p:spPr>
          <a:xfrm>
            <a:off x="5086488" y="4037374"/>
            <a:ext cx="1726755" cy="646331"/>
          </a:xfrm>
          <a:prstGeom prst="rect">
            <a:avLst/>
          </a:prstGeom>
          <a:noFill/>
        </p:spPr>
        <p:txBody>
          <a:bodyPr wrap="none" rtlCol="0">
            <a:spAutoFit/>
          </a:bodyPr>
          <a:lstStyle/>
          <a:p>
            <a:r>
              <a:rPr lang="en-US" b="1" dirty="0"/>
              <a:t>1</a:t>
            </a:r>
            <a:r>
              <a:rPr lang="en-US" b="1" dirty="0" smtClean="0"/>
              <a:t> trillion cells</a:t>
            </a:r>
          </a:p>
          <a:p>
            <a:r>
              <a:rPr lang="en-US" b="1" dirty="0" smtClean="0"/>
              <a:t>(1 x 10</a:t>
            </a:r>
            <a:r>
              <a:rPr lang="en-US" b="1" baseline="30000" dirty="0" smtClean="0"/>
              <a:t>12</a:t>
            </a:r>
            <a:r>
              <a:rPr lang="en-US" b="1" dirty="0" smtClean="0"/>
              <a:t> cells)</a:t>
            </a:r>
            <a:endParaRPr lang="en-US" b="1" dirty="0"/>
          </a:p>
        </p:txBody>
      </p:sp>
      <p:sp>
        <p:nvSpPr>
          <p:cNvPr id="8" name="TextBox 7"/>
          <p:cNvSpPr txBox="1"/>
          <p:nvPr/>
        </p:nvSpPr>
        <p:spPr>
          <a:xfrm>
            <a:off x="121920" y="5712377"/>
            <a:ext cx="8900159" cy="646331"/>
          </a:xfrm>
          <a:prstGeom prst="rect">
            <a:avLst/>
          </a:prstGeom>
          <a:solidFill>
            <a:srgbClr val="E2E41A"/>
          </a:solidFill>
        </p:spPr>
        <p:txBody>
          <a:bodyPr wrap="square" rtlCol="0">
            <a:spAutoFit/>
          </a:bodyPr>
          <a:lstStyle/>
          <a:p>
            <a:pPr algn="ctr"/>
            <a:r>
              <a:rPr lang="en-US" b="1" dirty="0" smtClean="0"/>
              <a:t>Steve Jobs’ tumor metastasized to his lung when he was 56 – 26.6 = 29.4 years old!</a:t>
            </a:r>
            <a:endParaRPr lang="en-US" b="1" dirty="0"/>
          </a:p>
        </p:txBody>
      </p:sp>
      <p:grpSp>
        <p:nvGrpSpPr>
          <p:cNvPr id="5" name="Group 4"/>
          <p:cNvGrpSpPr/>
          <p:nvPr/>
        </p:nvGrpSpPr>
        <p:grpSpPr>
          <a:xfrm>
            <a:off x="4437733" y="1599767"/>
            <a:ext cx="3195945" cy="2316071"/>
            <a:chOff x="4437733" y="2021807"/>
            <a:chExt cx="3195945" cy="2316071"/>
          </a:xfrm>
        </p:grpSpPr>
        <p:sp>
          <p:nvSpPr>
            <p:cNvPr id="55" name="TextBox 54"/>
            <p:cNvSpPr txBox="1"/>
            <p:nvPr/>
          </p:nvSpPr>
          <p:spPr>
            <a:xfrm>
              <a:off x="4437733" y="2021807"/>
              <a:ext cx="3195945" cy="369332"/>
            </a:xfrm>
            <a:prstGeom prst="rect">
              <a:avLst/>
            </a:prstGeom>
            <a:noFill/>
          </p:spPr>
          <p:txBody>
            <a:bodyPr wrap="none" rtlCol="0">
              <a:spAutoFit/>
            </a:bodyPr>
            <a:lstStyle/>
            <a:p>
              <a:r>
                <a:rPr lang="en-US" dirty="0" smtClean="0"/>
                <a:t>Affects lung function (age 56)</a:t>
              </a:r>
              <a:endParaRPr lang="en-US" dirty="0"/>
            </a:p>
          </p:txBody>
        </p:sp>
        <p:pic>
          <p:nvPicPr>
            <p:cNvPr id="3" name="Picture 2"/>
            <p:cNvPicPr>
              <a:picLocks noChangeAspect="1"/>
            </p:cNvPicPr>
            <p:nvPr/>
          </p:nvPicPr>
          <p:blipFill>
            <a:blip r:embed="rId2"/>
            <a:stretch>
              <a:fillRect/>
            </a:stretch>
          </p:blipFill>
          <p:spPr>
            <a:xfrm>
              <a:off x="4594611" y="2411918"/>
              <a:ext cx="2707583" cy="1925960"/>
            </a:xfrm>
            <a:prstGeom prst="rect">
              <a:avLst/>
            </a:prstGeom>
          </p:spPr>
        </p:pic>
      </p:grpSp>
      <p:sp>
        <p:nvSpPr>
          <p:cNvPr id="12" name="Right Arrow 11"/>
          <p:cNvSpPr/>
          <p:nvPr/>
        </p:nvSpPr>
        <p:spPr>
          <a:xfrm>
            <a:off x="2259312" y="2867226"/>
            <a:ext cx="1549468" cy="23718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095553" y="2550967"/>
            <a:ext cx="340139" cy="316324"/>
          </a:xfrm>
          <a:prstGeom prst="ellipse">
            <a:avLst/>
          </a:prstGeom>
          <a:solidFill>
            <a:srgbClr val="D996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909186" y="3083515"/>
            <a:ext cx="762198" cy="369332"/>
          </a:xfrm>
          <a:prstGeom prst="rect">
            <a:avLst/>
          </a:prstGeom>
          <a:noFill/>
        </p:spPr>
        <p:txBody>
          <a:bodyPr wrap="none" rtlCol="0">
            <a:spAutoFit/>
          </a:bodyPr>
          <a:lstStyle/>
          <a:p>
            <a:r>
              <a:rPr lang="en-US" b="1" dirty="0" smtClean="0"/>
              <a:t>1 cell</a:t>
            </a:r>
            <a:endParaRPr lang="en-US" b="1" dirty="0"/>
          </a:p>
        </p:txBody>
      </p:sp>
      <p:sp>
        <p:nvSpPr>
          <p:cNvPr id="17" name="TextBox 16"/>
          <p:cNvSpPr txBox="1"/>
          <p:nvPr/>
        </p:nvSpPr>
        <p:spPr>
          <a:xfrm>
            <a:off x="1922367" y="4754016"/>
            <a:ext cx="4938083" cy="923330"/>
          </a:xfrm>
          <a:prstGeom prst="rect">
            <a:avLst/>
          </a:prstGeom>
          <a:noFill/>
        </p:spPr>
        <p:txBody>
          <a:bodyPr wrap="none" rtlCol="0">
            <a:spAutoFit/>
          </a:bodyPr>
          <a:lstStyle/>
          <a:p>
            <a:pPr algn="ctr"/>
            <a:r>
              <a:rPr lang="en-US" b="1" dirty="0" smtClean="0"/>
              <a:t>Metastatic tumor doubles every 8 months</a:t>
            </a:r>
          </a:p>
          <a:p>
            <a:pPr algn="ctr"/>
            <a:r>
              <a:rPr lang="en-US" b="1" dirty="0" smtClean="0"/>
              <a:t>Takes 40 doublings to reach 1 trillion cells</a:t>
            </a:r>
          </a:p>
          <a:p>
            <a:pPr algn="ctr"/>
            <a:r>
              <a:rPr lang="en-US" b="1" dirty="0" smtClean="0"/>
              <a:t>40 * 8 = 320 months = 26.6 years to form</a:t>
            </a:r>
            <a:endParaRPr lang="en-US" b="1" dirty="0"/>
          </a:p>
        </p:txBody>
      </p:sp>
    </p:spTree>
    <p:extLst>
      <p:ext uri="{BB962C8B-B14F-4D97-AF65-F5344CB8AC3E}">
        <p14:creationId xmlns:p14="http://schemas.microsoft.com/office/powerpoint/2010/main" val="1238906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46138"/>
            <a:ext cx="8229600" cy="1143000"/>
          </a:xfrm>
        </p:spPr>
        <p:txBody>
          <a:bodyPr/>
          <a:lstStyle/>
          <a:p>
            <a:r>
              <a:rPr lang="en-US" dirty="0"/>
              <a:t>Wrap Up</a:t>
            </a:r>
          </a:p>
        </p:txBody>
      </p:sp>
      <p:sp>
        <p:nvSpPr>
          <p:cNvPr id="10" name="Title 3"/>
          <p:cNvSpPr txBox="1">
            <a:spLocks/>
          </p:cNvSpPr>
          <p:nvPr/>
        </p:nvSpPr>
        <p:spPr bwMode="auto">
          <a:xfrm>
            <a:off x="575895" y="261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b="1" kern="1200">
                <a:solidFill>
                  <a:schemeClr val="tx1"/>
                </a:solidFill>
                <a:latin typeface="Gill Sans"/>
                <a:ea typeface="ＭＳ Ｐゴシック" pitchFamily="-110" charset="-128"/>
                <a:cs typeface="Gill Sans"/>
              </a:defRPr>
            </a:lvl1pPr>
            <a:lvl2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r>
              <a:rPr lang="en-US" dirty="0" smtClean="0"/>
              <a:t>Did Steve Jobs make a bad decision by delaying his treatment</a:t>
            </a:r>
          </a:p>
          <a:p>
            <a:r>
              <a:rPr lang="en-US" dirty="0" smtClean="0"/>
              <a:t>for 9 months?</a:t>
            </a:r>
            <a:endParaRPr lang="en-US" dirty="0"/>
          </a:p>
        </p:txBody>
      </p:sp>
    </p:spTree>
    <p:extLst>
      <p:ext uri="{BB962C8B-B14F-4D97-AF65-F5344CB8AC3E}">
        <p14:creationId xmlns:p14="http://schemas.microsoft.com/office/powerpoint/2010/main" val="177255060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457200" y="1146627"/>
            <a:ext cx="8229600" cy="4330700"/>
          </a:xfrm>
          <a:ln/>
          <a:extLst>
            <a:ext uri="{91240B29-F687-4f45-9708-019B960494DF}">
              <a14:hiddenLine xmlns:a14="http://schemas.microsoft.com/office/drawing/2010/main" w="9525">
                <a:solidFill>
                  <a:schemeClr val="tx1"/>
                </a:solidFill>
                <a:miter lim="800000"/>
                <a:headEnd/>
                <a:tailEnd/>
              </a14:hiddenLine>
            </a:ext>
          </a:extLst>
        </p:spPr>
        <p:txBody>
          <a:bodyPr/>
          <a:lstStyle/>
          <a:p>
            <a:pPr marL="0" indent="0">
              <a:buNone/>
            </a:pPr>
            <a:r>
              <a:rPr lang="en-US" sz="2800" dirty="0" smtClean="0">
                <a:latin typeface="+mj-lt"/>
                <a:cs typeface="Times New Roman"/>
              </a:rPr>
              <a:t>Steve Jobs had surgery and treatment for his cancers in his late 40s/early 50s.</a:t>
            </a:r>
          </a:p>
          <a:p>
            <a:pPr marL="0" indent="0">
              <a:buNone/>
            </a:pPr>
            <a:endParaRPr lang="en-US" sz="2800" dirty="0">
              <a:latin typeface="+mj-lt"/>
              <a:cs typeface="Times New Roman"/>
            </a:endParaRPr>
          </a:p>
          <a:p>
            <a:pPr marL="0" indent="0">
              <a:buNone/>
            </a:pPr>
            <a:r>
              <a:rPr lang="en-US" sz="2800" dirty="0" smtClean="0">
                <a:latin typeface="+mj-lt"/>
                <a:cs typeface="Times New Roman"/>
              </a:rPr>
              <a:t>These tumors likely formed when he was in his 20s, when he was building computers in his garage.</a:t>
            </a:r>
          </a:p>
          <a:p>
            <a:pPr marL="0" indent="0">
              <a:buNone/>
            </a:pPr>
            <a:endParaRPr lang="en-US" sz="2800" dirty="0">
              <a:latin typeface="+mj-lt"/>
              <a:cs typeface="Times New Roman"/>
            </a:endParaRPr>
          </a:p>
          <a:p>
            <a:pPr marL="0" indent="0">
              <a:buNone/>
            </a:pPr>
            <a:r>
              <a:rPr lang="en-US" sz="2800" dirty="0" smtClean="0">
                <a:latin typeface="+mj-lt"/>
                <a:cs typeface="Times New Roman"/>
              </a:rPr>
              <a:t>Electronics (such as computers) contain heavy metals such as cadmium and lead – agents known to cause cancer.</a:t>
            </a:r>
            <a:endParaRPr lang="en-US" dirty="0" smtClean="0">
              <a:latin typeface="+mj-lt"/>
              <a:cs typeface="Times New Roman"/>
            </a:endParaRPr>
          </a:p>
        </p:txBody>
      </p:sp>
    </p:spTree>
    <p:extLst>
      <p:ext uri="{BB962C8B-B14F-4D97-AF65-F5344CB8AC3E}">
        <p14:creationId xmlns:p14="http://schemas.microsoft.com/office/powerpoint/2010/main" val="124463061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Cancer is mostly a disease of age –or is it?</a:t>
            </a:r>
            <a:endParaRPr lang="en-US" dirty="0"/>
          </a:p>
        </p:txBody>
      </p:sp>
      <p:sp>
        <p:nvSpPr>
          <p:cNvPr id="5" name="TextBox 4"/>
          <p:cNvSpPr txBox="1"/>
          <p:nvPr/>
        </p:nvSpPr>
        <p:spPr>
          <a:xfrm>
            <a:off x="7168246" y="6034433"/>
            <a:ext cx="1814356" cy="369332"/>
          </a:xfrm>
          <a:prstGeom prst="rect">
            <a:avLst/>
          </a:prstGeom>
          <a:noFill/>
        </p:spPr>
        <p:txBody>
          <a:bodyPr wrap="none" rtlCol="0">
            <a:spAutoFit/>
          </a:bodyPr>
          <a:lstStyle/>
          <a:p>
            <a:r>
              <a:rPr lang="en-US" dirty="0" smtClean="0"/>
              <a:t>NCI 2003 -2007</a:t>
            </a:r>
            <a:endParaRPr lang="en-US" dirty="0"/>
          </a:p>
        </p:txBody>
      </p:sp>
      <p:sp>
        <p:nvSpPr>
          <p:cNvPr id="2" name="TextBox 1"/>
          <p:cNvSpPr txBox="1"/>
          <p:nvPr/>
        </p:nvSpPr>
        <p:spPr>
          <a:xfrm>
            <a:off x="490579" y="1270026"/>
            <a:ext cx="3097347" cy="369332"/>
          </a:xfrm>
          <a:prstGeom prst="rect">
            <a:avLst/>
          </a:prstGeom>
          <a:noFill/>
        </p:spPr>
        <p:txBody>
          <a:bodyPr wrap="none" rtlCol="0">
            <a:spAutoFit/>
          </a:bodyPr>
          <a:lstStyle/>
          <a:p>
            <a:r>
              <a:rPr lang="en-US" dirty="0" smtClean="0"/>
              <a:t>Deaths from cancer/100,000</a:t>
            </a:r>
            <a:endParaRPr lang="en-US" dirty="0"/>
          </a:p>
        </p:txBody>
      </p:sp>
      <p:pic>
        <p:nvPicPr>
          <p:cNvPr id="9" name="Picture 8"/>
          <p:cNvPicPr>
            <a:picLocks noChangeAspect="1"/>
          </p:cNvPicPr>
          <p:nvPr/>
        </p:nvPicPr>
        <p:blipFill>
          <a:blip r:embed="rId3"/>
          <a:stretch>
            <a:fillRect/>
          </a:stretch>
        </p:blipFill>
        <p:spPr>
          <a:xfrm>
            <a:off x="1540935" y="1639358"/>
            <a:ext cx="5279574" cy="4709380"/>
          </a:xfrm>
          <a:prstGeom prst="rect">
            <a:avLst/>
          </a:prstGeom>
        </p:spPr>
      </p:pic>
    </p:spTree>
    <p:extLst>
      <p:ext uri="{BB962C8B-B14F-4D97-AF65-F5344CB8AC3E}">
        <p14:creationId xmlns:p14="http://schemas.microsoft.com/office/powerpoint/2010/main" val="359315029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a:t>C</a:t>
            </a:r>
            <a:r>
              <a:rPr lang="en-US" dirty="0" smtClean="0"/>
              <a:t>ancer is also a leading cause of death in adolescents &amp; young adults</a:t>
            </a:r>
            <a:endParaRPr lang="en-US" dirty="0"/>
          </a:p>
        </p:txBody>
      </p:sp>
      <p:sp>
        <p:nvSpPr>
          <p:cNvPr id="9" name="Frame 8"/>
          <p:cNvSpPr/>
          <p:nvPr/>
        </p:nvSpPr>
        <p:spPr>
          <a:xfrm>
            <a:off x="1867076" y="4589936"/>
            <a:ext cx="2267411" cy="677998"/>
          </a:xfrm>
          <a:prstGeom prst="frame">
            <a:avLst>
              <a:gd name="adj1" fmla="val 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3"/>
          <a:stretch>
            <a:fillRect/>
          </a:stretch>
        </p:blipFill>
        <p:spPr>
          <a:xfrm>
            <a:off x="784411" y="1741572"/>
            <a:ext cx="7659412" cy="4544484"/>
          </a:xfrm>
          <a:prstGeom prst="rect">
            <a:avLst/>
          </a:prstGeom>
        </p:spPr>
      </p:pic>
      <p:sp>
        <p:nvSpPr>
          <p:cNvPr id="10" name="Right Arrow 9"/>
          <p:cNvSpPr/>
          <p:nvPr/>
        </p:nvSpPr>
        <p:spPr>
          <a:xfrm>
            <a:off x="1524000" y="4086084"/>
            <a:ext cx="1192694" cy="298174"/>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95949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8" name="Group 397"/>
          <p:cNvGrpSpPr/>
          <p:nvPr/>
        </p:nvGrpSpPr>
        <p:grpSpPr>
          <a:xfrm>
            <a:off x="0" y="0"/>
            <a:ext cx="8577263" cy="1436688"/>
            <a:chOff x="0" y="0"/>
            <a:chExt cx="8577263" cy="1436688"/>
          </a:xfrm>
          <a:noFill/>
        </p:grpSpPr>
        <p:sp>
          <p:nvSpPr>
            <p:cNvPr id="399" name="Rectangle 398"/>
            <p:cNvSpPr/>
            <p:nvPr/>
          </p:nvSpPr>
          <p:spPr bwMode="auto">
            <a:xfrm>
              <a:off x="0" y="0"/>
              <a:ext cx="4762500" cy="1436688"/>
            </a:xfrm>
            <a:prstGeom prst="rect">
              <a:avLst/>
            </a:prstGeom>
            <a:solidFill>
              <a:schemeClr val="bg1">
                <a:lumMod val="85000"/>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0" name="Rectangle 2"/>
            <p:cNvSpPr>
              <a:spLocks/>
            </p:cNvSpPr>
            <p:nvPr/>
          </p:nvSpPr>
          <p:spPr bwMode="auto">
            <a:xfrm>
              <a:off x="246063" y="167808"/>
              <a:ext cx="8331200" cy="1117207"/>
            </a:xfrm>
            <a:prstGeom prst="rect">
              <a:avLst/>
            </a:prstGeom>
            <a:grpFill/>
            <a:ln>
              <a:noFill/>
            </a:ln>
            <a:extLst>
              <a:ext uri="{91240B29-F687-4f45-9708-019B960494DF}">
                <a14:hiddenLine xmlns:a14="http://schemas.microsoft.com/office/drawing/2010/main" w="9525">
                  <a:solidFill>
                    <a:schemeClr val="tx1"/>
                  </a:solidFill>
                  <a:round/>
                  <a:headEnd/>
                  <a:tailEnd/>
                </a14:hiddenLine>
              </a:ext>
            </a:extLst>
          </p:spPr>
          <p:txBody>
            <a:bodyPr lIns="38100" tIns="38100" rIns="38100" bIns="38100"/>
            <a:lstStyle/>
            <a:p>
              <a:r>
                <a:rPr lang="en-US" sz="3600" b="1" dirty="0" smtClean="0">
                  <a:latin typeface="Gill Sans" charset="0"/>
                  <a:cs typeface="Gill Sans" charset="0"/>
                </a:rPr>
                <a:t>Cancer </a:t>
              </a:r>
            </a:p>
            <a:p>
              <a:r>
                <a:rPr lang="en-US" sz="3600" b="1" dirty="0" smtClean="0">
                  <a:latin typeface="Gill Sans" charset="0"/>
                  <a:cs typeface="Gill Sans" charset="0"/>
                </a:rPr>
                <a:t>Lesson 1.1</a:t>
              </a:r>
              <a:endParaRPr lang="en-US" sz="3600" b="1" dirty="0">
                <a:cs typeface="Gill Sans" charset="0"/>
              </a:endParaRPr>
            </a:p>
            <a:p>
              <a:r>
                <a:rPr lang="en-US" sz="2500" b="1" dirty="0">
                  <a:cs typeface="Gill Sans" charset="0"/>
                </a:rPr>
                <a:t> </a:t>
              </a:r>
              <a:endParaRPr lang="en-US" dirty="0">
                <a:latin typeface="Cambria Bold" charset="0"/>
                <a:cs typeface="Cambria Bold" charset="0"/>
                <a:sym typeface="Cambria Bold" charset="0"/>
              </a:endParaRPr>
            </a:p>
          </p:txBody>
        </p:sp>
      </p:grpSp>
      <p:sp>
        <p:nvSpPr>
          <p:cNvPr id="412" name="TextBox 5"/>
          <p:cNvSpPr txBox="1">
            <a:spLocks noChangeArrowheads="1"/>
          </p:cNvSpPr>
          <p:nvPr/>
        </p:nvSpPr>
        <p:spPr bwMode="auto">
          <a:xfrm>
            <a:off x="203994" y="1649930"/>
            <a:ext cx="8736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latin typeface="Gill Sans"/>
                <a:cs typeface="Gill Sans"/>
              </a:rPr>
              <a:t>Why should we care about cancer?</a:t>
            </a:r>
          </a:p>
        </p:txBody>
      </p:sp>
      <p:pic>
        <p:nvPicPr>
          <p:cNvPr id="7" name="Picture 6"/>
          <p:cNvPicPr>
            <a:picLocks noChangeAspect="1"/>
          </p:cNvPicPr>
          <p:nvPr/>
        </p:nvPicPr>
        <p:blipFill>
          <a:blip r:embed="rId2"/>
          <a:stretch>
            <a:fillRect/>
          </a:stretch>
        </p:blipFill>
        <p:spPr>
          <a:xfrm>
            <a:off x="2884299" y="2455717"/>
            <a:ext cx="3719701" cy="3719701"/>
          </a:xfrm>
          <a:prstGeom prst="rect">
            <a:avLst/>
          </a:prstGeom>
        </p:spPr>
      </p:pic>
    </p:spTree>
    <p:extLst>
      <p:ext uri="{BB962C8B-B14F-4D97-AF65-F5344CB8AC3E}">
        <p14:creationId xmlns:p14="http://schemas.microsoft.com/office/powerpoint/2010/main" val="342591297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74638"/>
            <a:ext cx="8229600" cy="649063"/>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smtClean="0"/>
              <a:t>Homework:</a:t>
            </a:r>
            <a:endParaRPr lang="en-US" dirty="0"/>
          </a:p>
        </p:txBody>
      </p:sp>
      <p:sp>
        <p:nvSpPr>
          <p:cNvPr id="8" name="TextBox 7"/>
          <p:cNvSpPr txBox="1"/>
          <p:nvPr/>
        </p:nvSpPr>
        <p:spPr>
          <a:xfrm>
            <a:off x="457200" y="2611021"/>
            <a:ext cx="8229600" cy="1384995"/>
          </a:xfrm>
          <a:prstGeom prst="rect">
            <a:avLst/>
          </a:prstGeom>
          <a:noFill/>
        </p:spPr>
        <p:txBody>
          <a:bodyPr wrap="square" rtlCol="0">
            <a:spAutoFit/>
          </a:bodyPr>
          <a:lstStyle/>
          <a:p>
            <a:r>
              <a:rPr lang="en-US" sz="2800" b="1" dirty="0" smtClean="0">
                <a:latin typeface="+mn-lt"/>
              </a:rPr>
              <a:t>What behaviors/choices do I (or my friends) make that may predispose me (them) to developing cancer at an earlier age?</a:t>
            </a:r>
            <a:endParaRPr lang="en-US" sz="2800" b="1" dirty="0">
              <a:latin typeface="+mn-lt"/>
            </a:endParaRPr>
          </a:p>
        </p:txBody>
      </p:sp>
    </p:spTree>
    <p:extLst>
      <p:ext uri="{BB962C8B-B14F-4D97-AF65-F5344CB8AC3E}">
        <p14:creationId xmlns:p14="http://schemas.microsoft.com/office/powerpoint/2010/main" val="310840541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a:t>Do Now</a:t>
            </a:r>
          </a:p>
        </p:txBody>
      </p:sp>
      <p:sp>
        <p:nvSpPr>
          <p:cNvPr id="3074" name="Rectangle 2"/>
          <p:cNvSpPr>
            <a:spLocks noGrp="1" noChangeArrowheads="1"/>
          </p:cNvSpPr>
          <p:nvPr>
            <p:ph idx="1"/>
          </p:nvPr>
        </p:nvSpPr>
        <p:spPr>
          <a:xfrm>
            <a:off x="1077121" y="1772251"/>
            <a:ext cx="6977428" cy="2619730"/>
          </a:xfrm>
          <a:ln/>
          <a:extLst>
            <a:ext uri="{91240B29-F687-4f45-9708-019B960494DF}">
              <a14:hiddenLine xmlns:a14="http://schemas.microsoft.com/office/drawing/2010/main" w="9525">
                <a:solidFill>
                  <a:schemeClr val="tx1"/>
                </a:solidFill>
                <a:miter lim="800000"/>
                <a:headEnd/>
                <a:tailEnd/>
              </a14:hiddenLine>
            </a:ext>
          </a:extLst>
        </p:spPr>
        <p:txBody>
          <a:bodyPr/>
          <a:lstStyle/>
          <a:p>
            <a:pPr marL="0" indent="0" algn="ctr">
              <a:buNone/>
            </a:pPr>
            <a:endParaRPr lang="en-US" sz="2800" dirty="0" smtClean="0"/>
          </a:p>
          <a:p>
            <a:pPr marL="0" indent="0" algn="ctr">
              <a:buNone/>
            </a:pPr>
            <a:r>
              <a:rPr lang="en-US" sz="2800" dirty="0" smtClean="0"/>
              <a:t>Is cancer an old-person’s disease? </a:t>
            </a:r>
          </a:p>
          <a:p>
            <a:pPr marL="0" indent="0" algn="ctr">
              <a:buNone/>
            </a:pPr>
            <a:endParaRPr lang="en-US" sz="2800" dirty="0" smtClean="0"/>
          </a:p>
          <a:p>
            <a:pPr marL="0" indent="0" algn="ctr">
              <a:buNone/>
            </a:pPr>
            <a:r>
              <a:rPr lang="en-US" sz="2800" dirty="0" smtClean="0"/>
              <a:t>Does the size of a tumor decide how dangerous it is?</a:t>
            </a:r>
            <a:endParaRPr lang="en-US" dirty="0">
              <a:latin typeface="Times New Roman" charset="0"/>
              <a:ea typeface="ヒラギノ明朝 ProN W3" charset="0"/>
              <a:cs typeface="ヒラギノ明朝 ProN W3" charset="0"/>
              <a:sym typeface="Times New Roman" charset="0"/>
            </a:endParaRPr>
          </a:p>
        </p:txBody>
      </p:sp>
    </p:spTree>
    <p:extLst>
      <p:ext uri="{BB962C8B-B14F-4D97-AF65-F5344CB8AC3E}">
        <p14:creationId xmlns:p14="http://schemas.microsoft.com/office/powerpoint/2010/main" val="406314341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84365" y="626687"/>
            <a:ext cx="8959635" cy="723614"/>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smtClean="0"/>
              <a:t>Activity:</a:t>
            </a:r>
            <a:br>
              <a:rPr lang="en-US" dirty="0" smtClean="0"/>
            </a:br>
            <a:r>
              <a:rPr lang="en-US" dirty="0" smtClean="0"/>
              <a:t/>
            </a:r>
            <a:br>
              <a:rPr lang="en-US" dirty="0" smtClean="0"/>
            </a:br>
            <a:r>
              <a:rPr lang="en-US" sz="2800" dirty="0" smtClean="0"/>
              <a:t>Define the terms tumor, malignant, and benign.</a:t>
            </a:r>
            <a:endParaRPr lang="en-US" sz="2800" dirty="0"/>
          </a:p>
        </p:txBody>
      </p:sp>
      <p:sp>
        <p:nvSpPr>
          <p:cNvPr id="10242" name="Rectangle 2"/>
          <p:cNvSpPr>
            <a:spLocks noGrp="1" noChangeArrowheads="1"/>
          </p:cNvSpPr>
          <p:nvPr>
            <p:ph idx="1"/>
          </p:nvPr>
        </p:nvSpPr>
        <p:spPr>
          <a:xfrm>
            <a:off x="457200" y="1712913"/>
            <a:ext cx="8229600" cy="4559300"/>
          </a:xfrm>
          <a:ln/>
          <a:extLst>
            <a:ext uri="{91240B29-F687-4f45-9708-019B960494DF}">
              <a14:hiddenLine xmlns:a14="http://schemas.microsoft.com/office/drawing/2010/main" w="9525">
                <a:solidFill>
                  <a:schemeClr val="tx1"/>
                </a:solidFill>
                <a:miter lim="800000"/>
                <a:headEnd/>
                <a:tailEnd/>
              </a14:hiddenLine>
            </a:ext>
          </a:extLst>
        </p:spPr>
        <p:txBody>
          <a:bodyPr/>
          <a:lstStyle/>
          <a:p>
            <a:pPr marL="304800" indent="-304800"/>
            <a:endParaRPr lang="en-US" dirty="0">
              <a:latin typeface="Times New Roman" charset="0"/>
              <a:ea typeface="ヒラギノ明朝 ProN W3" charset="0"/>
              <a:cs typeface="ヒラギノ明朝 ProN W3" charset="0"/>
              <a:sym typeface="Times New Roman" charset="0"/>
            </a:endParaRPr>
          </a:p>
          <a:p>
            <a:pPr marL="0" indent="0">
              <a:buNone/>
            </a:pPr>
            <a:endParaRPr lang="en-US" dirty="0">
              <a:latin typeface="Times New Roman" charset="0"/>
              <a:ea typeface="ヒラギノ明朝 ProN W3" charset="0"/>
              <a:cs typeface="ヒラギノ明朝 ProN W3" charset="0"/>
              <a:sym typeface="Times New Roman" charset="0"/>
            </a:endParaRPr>
          </a:p>
        </p:txBody>
      </p:sp>
      <p:sp>
        <p:nvSpPr>
          <p:cNvPr id="3" name="TextBox 2"/>
          <p:cNvSpPr txBox="1"/>
          <p:nvPr/>
        </p:nvSpPr>
        <p:spPr>
          <a:xfrm>
            <a:off x="184366" y="2556569"/>
            <a:ext cx="8640768" cy="830997"/>
          </a:xfrm>
          <a:prstGeom prst="rect">
            <a:avLst/>
          </a:prstGeom>
          <a:noFill/>
        </p:spPr>
        <p:txBody>
          <a:bodyPr wrap="square" rtlCol="0">
            <a:spAutoFit/>
          </a:bodyPr>
          <a:lstStyle/>
          <a:p>
            <a:r>
              <a:rPr lang="en-US" sz="2400" b="1" dirty="0">
                <a:latin typeface="+mn-lt"/>
              </a:rPr>
              <a:t>T</a:t>
            </a:r>
            <a:r>
              <a:rPr lang="en-US" sz="2400" b="1" dirty="0" smtClean="0">
                <a:latin typeface="+mn-lt"/>
              </a:rPr>
              <a:t>umor: </a:t>
            </a:r>
            <a:r>
              <a:rPr lang="en-US" sz="2400" dirty="0" smtClean="0">
                <a:latin typeface="+mn-lt"/>
              </a:rPr>
              <a:t>A mass of tissue that is caused by the abnormal growth of cells. A tumor can be benign or malignant.</a:t>
            </a:r>
            <a:r>
              <a:rPr lang="en-US" sz="2400" b="1" dirty="0" smtClean="0">
                <a:latin typeface="+mn-lt"/>
              </a:rPr>
              <a:t>  </a:t>
            </a:r>
            <a:endParaRPr lang="en-US" sz="2400" dirty="0">
              <a:latin typeface="+mn-lt"/>
            </a:endParaRPr>
          </a:p>
        </p:txBody>
      </p:sp>
      <p:sp>
        <p:nvSpPr>
          <p:cNvPr id="6" name="TextBox 5"/>
          <p:cNvSpPr txBox="1"/>
          <p:nvPr/>
        </p:nvSpPr>
        <p:spPr>
          <a:xfrm>
            <a:off x="184366" y="3682324"/>
            <a:ext cx="8640768" cy="830997"/>
          </a:xfrm>
          <a:prstGeom prst="rect">
            <a:avLst/>
          </a:prstGeom>
          <a:noFill/>
        </p:spPr>
        <p:txBody>
          <a:bodyPr wrap="square" rtlCol="0">
            <a:spAutoFit/>
          </a:bodyPr>
          <a:lstStyle/>
          <a:p>
            <a:r>
              <a:rPr lang="en-US" sz="2400" b="1" dirty="0" smtClean="0">
                <a:latin typeface="+mn-lt"/>
              </a:rPr>
              <a:t>Benign Tumor: </a:t>
            </a:r>
            <a:r>
              <a:rPr lang="en-US" sz="2400" dirty="0" smtClean="0">
                <a:latin typeface="+mn-lt"/>
              </a:rPr>
              <a:t>A mass of abnormal cells that is confined to one place in the body.</a:t>
            </a:r>
            <a:endParaRPr lang="en-US" sz="2400" dirty="0">
              <a:latin typeface="+mn-lt"/>
            </a:endParaRPr>
          </a:p>
        </p:txBody>
      </p:sp>
      <p:sp>
        <p:nvSpPr>
          <p:cNvPr id="7" name="TextBox 6"/>
          <p:cNvSpPr txBox="1"/>
          <p:nvPr/>
        </p:nvSpPr>
        <p:spPr>
          <a:xfrm>
            <a:off x="184366" y="4736817"/>
            <a:ext cx="8640768" cy="1200328"/>
          </a:xfrm>
          <a:prstGeom prst="rect">
            <a:avLst/>
          </a:prstGeom>
          <a:noFill/>
        </p:spPr>
        <p:txBody>
          <a:bodyPr wrap="square" rtlCol="0">
            <a:spAutoFit/>
          </a:bodyPr>
          <a:lstStyle/>
          <a:p>
            <a:r>
              <a:rPr lang="en-US" sz="2400" b="1" dirty="0" smtClean="0">
                <a:latin typeface="+mn-lt"/>
              </a:rPr>
              <a:t>Malignant Tumor (Cancer): </a:t>
            </a:r>
            <a:r>
              <a:rPr lang="en-US" sz="2400" dirty="0" smtClean="0">
                <a:latin typeface="+mn-lt"/>
              </a:rPr>
              <a:t>A mass of abnormal cells that can invade surrounding tissue and eventually spread throughout the body, causing life-threatening disease.</a:t>
            </a:r>
            <a:endParaRPr lang="en-US" sz="2400" dirty="0">
              <a:latin typeface="+mn-lt"/>
            </a:endParaRPr>
          </a:p>
        </p:txBody>
      </p:sp>
    </p:spTree>
    <p:extLst>
      <p:ext uri="{BB962C8B-B14F-4D97-AF65-F5344CB8AC3E}">
        <p14:creationId xmlns:p14="http://schemas.microsoft.com/office/powerpoint/2010/main" val="299710694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P spid="3"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84365" y="360356"/>
            <a:ext cx="8959635" cy="723614"/>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smtClean="0"/>
              <a:t>Activity:</a:t>
            </a:r>
            <a:br>
              <a:rPr lang="en-US" dirty="0" smtClean="0"/>
            </a:br>
            <a:r>
              <a:rPr lang="en-US" sz="2800" i="1" dirty="0" smtClean="0"/>
              <a:t>Why did Steve Jobs die?</a:t>
            </a:r>
            <a:endParaRPr lang="en-US" sz="2800" i="1" dirty="0"/>
          </a:p>
        </p:txBody>
      </p:sp>
      <p:pic>
        <p:nvPicPr>
          <p:cNvPr id="3" name="stevejobs.mov">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569455" y="1593712"/>
            <a:ext cx="8128000" cy="4572000"/>
          </a:xfrm>
          <a:prstGeom prst="rect">
            <a:avLst/>
          </a:prstGeom>
        </p:spPr>
      </p:pic>
    </p:spTree>
    <p:extLst>
      <p:ext uri="{BB962C8B-B14F-4D97-AF65-F5344CB8AC3E}">
        <p14:creationId xmlns:p14="http://schemas.microsoft.com/office/powerpoint/2010/main" val="359401833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184365" y="470132"/>
            <a:ext cx="8959635" cy="723614"/>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smtClean="0"/>
              <a:t>Activity:</a:t>
            </a:r>
            <a:br>
              <a:rPr lang="en-US" dirty="0" smtClean="0"/>
            </a:br>
            <a:r>
              <a:rPr lang="en-US" dirty="0" smtClean="0"/>
              <a:t/>
            </a:r>
            <a:br>
              <a:rPr lang="en-US" dirty="0" smtClean="0"/>
            </a:br>
            <a:r>
              <a:rPr lang="en-US" sz="2800" i="1" dirty="0" smtClean="0"/>
              <a:t>How did Steve Jobs die?</a:t>
            </a:r>
            <a:endParaRPr lang="en-US" sz="2800" i="1" dirty="0"/>
          </a:p>
        </p:txBody>
      </p:sp>
      <p:sp>
        <p:nvSpPr>
          <p:cNvPr id="10242" name="Rectangle 2"/>
          <p:cNvSpPr>
            <a:spLocks noGrp="1" noChangeArrowheads="1"/>
          </p:cNvSpPr>
          <p:nvPr>
            <p:ph idx="1"/>
          </p:nvPr>
        </p:nvSpPr>
        <p:spPr>
          <a:xfrm>
            <a:off x="457200" y="1712913"/>
            <a:ext cx="8229600" cy="4559300"/>
          </a:xfrm>
          <a:ln/>
          <a:extLst>
            <a:ext uri="{91240B29-F687-4f45-9708-019B960494DF}">
              <a14:hiddenLine xmlns:a14="http://schemas.microsoft.com/office/drawing/2010/main" w="9525">
                <a:solidFill>
                  <a:schemeClr val="tx1"/>
                </a:solidFill>
                <a:miter lim="800000"/>
                <a:headEnd/>
                <a:tailEnd/>
              </a14:hiddenLine>
            </a:ext>
          </a:extLst>
        </p:spPr>
        <p:txBody>
          <a:bodyPr/>
          <a:lstStyle/>
          <a:p>
            <a:pPr marL="304800" indent="-304800"/>
            <a:endParaRPr lang="en-US" dirty="0">
              <a:latin typeface="Times New Roman" charset="0"/>
              <a:ea typeface="ヒラギノ明朝 ProN W3" charset="0"/>
              <a:cs typeface="ヒラギノ明朝 ProN W3" charset="0"/>
              <a:sym typeface="Times New Roman" charset="0"/>
            </a:endParaRPr>
          </a:p>
          <a:p>
            <a:pPr marL="0" indent="0">
              <a:buNone/>
            </a:pPr>
            <a:endParaRPr lang="en-US" dirty="0">
              <a:latin typeface="Times New Roman" charset="0"/>
              <a:ea typeface="ヒラギノ明朝 ProN W3" charset="0"/>
              <a:cs typeface="ヒラギノ明朝 ProN W3" charset="0"/>
              <a:sym typeface="Times New Roman" charset="0"/>
            </a:endParaRPr>
          </a:p>
        </p:txBody>
      </p:sp>
      <p:pic>
        <p:nvPicPr>
          <p:cNvPr id="2" name="Picture 1"/>
          <p:cNvPicPr>
            <a:picLocks noChangeAspect="1"/>
          </p:cNvPicPr>
          <p:nvPr/>
        </p:nvPicPr>
        <p:blipFill>
          <a:blip r:embed="rId3"/>
          <a:stretch>
            <a:fillRect/>
          </a:stretch>
        </p:blipFill>
        <p:spPr>
          <a:xfrm>
            <a:off x="2567905" y="1784712"/>
            <a:ext cx="4252206" cy="2976544"/>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219158" y="5017393"/>
            <a:ext cx="8640768" cy="1200329"/>
          </a:xfrm>
          <a:prstGeom prst="rect">
            <a:avLst/>
          </a:prstGeom>
          <a:noFill/>
        </p:spPr>
        <p:txBody>
          <a:bodyPr wrap="square" rtlCol="0">
            <a:spAutoFit/>
          </a:bodyPr>
          <a:lstStyle/>
          <a:p>
            <a:r>
              <a:rPr lang="en-US" dirty="0" smtClean="0"/>
              <a:t>2003 – Jobs </a:t>
            </a:r>
            <a:r>
              <a:rPr lang="en-US" dirty="0"/>
              <a:t>was diagnosed with </a:t>
            </a:r>
            <a:r>
              <a:rPr lang="en-US" dirty="0" smtClean="0"/>
              <a:t>a neuroendocrine tumor of the pancreas. </a:t>
            </a:r>
            <a:r>
              <a:rPr lang="en-US" b="1" dirty="0" smtClean="0"/>
              <a:t>(48)</a:t>
            </a:r>
            <a:r>
              <a:rPr lang="en-US" dirty="0" smtClean="0"/>
              <a:t> </a:t>
            </a:r>
          </a:p>
          <a:p>
            <a:r>
              <a:rPr lang="en-US" dirty="0" smtClean="0"/>
              <a:t>2004 – Jobs had pancreatic surgery to remove the primary tumor. </a:t>
            </a:r>
            <a:r>
              <a:rPr lang="en-US" b="1" dirty="0"/>
              <a:t>(</a:t>
            </a:r>
            <a:r>
              <a:rPr lang="en-US" b="1" dirty="0" smtClean="0"/>
              <a:t>49)</a:t>
            </a:r>
            <a:endParaRPr lang="en-US" dirty="0" smtClean="0"/>
          </a:p>
          <a:p>
            <a:r>
              <a:rPr lang="en-US" dirty="0" smtClean="0"/>
              <a:t>2009 – Jobs had a liver transplant to remove secondary tumors in the liver. </a:t>
            </a:r>
            <a:r>
              <a:rPr lang="en-US" b="1" dirty="0" smtClean="0"/>
              <a:t>(54)</a:t>
            </a:r>
            <a:r>
              <a:rPr lang="en-US" dirty="0" smtClean="0"/>
              <a:t> </a:t>
            </a:r>
          </a:p>
          <a:p>
            <a:r>
              <a:rPr lang="en-US" dirty="0" smtClean="0"/>
              <a:t>2011 – Jobs died of respiratory arrest related to tumors in his lung. </a:t>
            </a:r>
            <a:r>
              <a:rPr lang="en-US" b="1" dirty="0" smtClean="0"/>
              <a:t>(56)</a:t>
            </a:r>
            <a:endParaRPr lang="en-US" dirty="0"/>
          </a:p>
        </p:txBody>
      </p:sp>
    </p:spTree>
    <p:extLst>
      <p:ext uri="{BB962C8B-B14F-4D97-AF65-F5344CB8AC3E}">
        <p14:creationId xmlns:p14="http://schemas.microsoft.com/office/powerpoint/2010/main" val="353259138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smtClean="0"/>
              <a:t>Activity:</a:t>
            </a:r>
            <a:endParaRPr lang="en-US" sz="2800" i="1" dirty="0"/>
          </a:p>
        </p:txBody>
      </p:sp>
      <p:sp>
        <p:nvSpPr>
          <p:cNvPr id="10242" name="Rectangle 2"/>
          <p:cNvSpPr>
            <a:spLocks noGrp="1" noChangeArrowheads="1"/>
          </p:cNvSpPr>
          <p:nvPr>
            <p:ph idx="4294967295"/>
          </p:nvPr>
        </p:nvSpPr>
        <p:spPr>
          <a:xfrm>
            <a:off x="0" y="2800350"/>
            <a:ext cx="8229600" cy="1963738"/>
          </a:xfrm>
          <a:ln/>
          <a:extLst>
            <a:ext uri="{91240B29-F687-4f45-9708-019B960494DF}">
              <a14:hiddenLine xmlns:a14="http://schemas.microsoft.com/office/drawing/2010/main" w="9525">
                <a:solidFill>
                  <a:schemeClr val="tx1"/>
                </a:solidFill>
                <a:miter lim="800000"/>
                <a:headEnd/>
                <a:tailEnd/>
              </a14:hiddenLine>
            </a:ext>
          </a:extLst>
        </p:spPr>
        <p:txBody>
          <a:bodyPr/>
          <a:lstStyle/>
          <a:p>
            <a:pPr marL="304800" indent="-304800"/>
            <a:endParaRPr lang="en-US" dirty="0">
              <a:latin typeface="Times New Roman" charset="0"/>
              <a:ea typeface="ヒラギノ明朝 ProN W3" charset="0"/>
              <a:cs typeface="ヒラギノ明朝 ProN W3" charset="0"/>
              <a:sym typeface="Times New Roman" charset="0"/>
            </a:endParaRPr>
          </a:p>
          <a:p>
            <a:pPr marL="0" indent="0">
              <a:buNone/>
            </a:pPr>
            <a:endParaRPr lang="en-US" dirty="0">
              <a:latin typeface="Times New Roman" charset="0"/>
              <a:ea typeface="ヒラギノ明朝 ProN W3" charset="0"/>
              <a:cs typeface="ヒラギノ明朝 ProN W3" charset="0"/>
              <a:sym typeface="Times New Roman" charset="0"/>
            </a:endParaRPr>
          </a:p>
        </p:txBody>
      </p:sp>
      <p:sp>
        <p:nvSpPr>
          <p:cNvPr id="8" name="Rectangle 1"/>
          <p:cNvSpPr txBox="1">
            <a:spLocks noChangeArrowheads="1"/>
          </p:cNvSpPr>
          <p:nvPr/>
        </p:nvSpPr>
        <p:spPr bwMode="auto">
          <a:xfrm>
            <a:off x="184365" y="3297001"/>
            <a:ext cx="8959635" cy="72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b="1" kern="1200">
                <a:solidFill>
                  <a:schemeClr val="tx1"/>
                </a:solidFill>
                <a:latin typeface="Gill Sans"/>
                <a:ea typeface="ＭＳ Ｐゴシック" pitchFamily="-110" charset="-128"/>
                <a:cs typeface="Gill Sans"/>
              </a:defRPr>
            </a:lvl1pPr>
            <a:lvl2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r>
              <a:rPr lang="en-US" dirty="0" smtClean="0"/>
              <a:t>‘How could such a smart man do such a stupid thing?’</a:t>
            </a:r>
            <a:br>
              <a:rPr lang="en-US" dirty="0" smtClean="0"/>
            </a:br>
            <a:endParaRPr lang="en-US" sz="2800" i="1" dirty="0"/>
          </a:p>
        </p:txBody>
      </p:sp>
    </p:spTree>
    <p:extLst>
      <p:ext uri="{BB962C8B-B14F-4D97-AF65-F5344CB8AC3E}">
        <p14:creationId xmlns:p14="http://schemas.microsoft.com/office/powerpoint/2010/main" val="395162955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Calculate the tumor doubling rate:</a:t>
            </a:r>
            <a:endParaRPr lang="en-US" dirty="0"/>
          </a:p>
        </p:txBody>
      </p:sp>
      <p:grpSp>
        <p:nvGrpSpPr>
          <p:cNvPr id="2" name="Group 1"/>
          <p:cNvGrpSpPr/>
          <p:nvPr/>
        </p:nvGrpSpPr>
        <p:grpSpPr>
          <a:xfrm>
            <a:off x="1203741" y="2049631"/>
            <a:ext cx="723538" cy="747442"/>
            <a:chOff x="1203741" y="2049631"/>
            <a:chExt cx="723538" cy="747442"/>
          </a:xfrm>
        </p:grpSpPr>
        <p:sp>
          <p:nvSpPr>
            <p:cNvPr id="31" name="Oval 30"/>
            <p:cNvSpPr/>
            <p:nvPr/>
          </p:nvSpPr>
          <p:spPr>
            <a:xfrm>
              <a:off x="1395441" y="2049631"/>
              <a:ext cx="340139" cy="3163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1203741" y="2427741"/>
              <a:ext cx="723538" cy="369332"/>
            </a:xfrm>
            <a:prstGeom prst="rect">
              <a:avLst/>
            </a:prstGeom>
            <a:noFill/>
          </p:spPr>
          <p:txBody>
            <a:bodyPr wrap="none" rtlCol="0">
              <a:spAutoFit/>
            </a:bodyPr>
            <a:lstStyle/>
            <a:p>
              <a:r>
                <a:rPr lang="en-US" dirty="0" smtClean="0"/>
                <a:t>1 cell</a:t>
              </a:r>
              <a:endParaRPr lang="en-US" dirty="0"/>
            </a:p>
          </p:txBody>
        </p:sp>
      </p:grpSp>
      <p:grpSp>
        <p:nvGrpSpPr>
          <p:cNvPr id="47" name="Group 46"/>
          <p:cNvGrpSpPr/>
          <p:nvPr/>
        </p:nvGrpSpPr>
        <p:grpSpPr>
          <a:xfrm>
            <a:off x="4716669" y="1849272"/>
            <a:ext cx="792924" cy="822740"/>
            <a:chOff x="4716669" y="1849272"/>
            <a:chExt cx="792924" cy="822740"/>
          </a:xfrm>
        </p:grpSpPr>
        <p:sp>
          <p:nvSpPr>
            <p:cNvPr id="35" name="Oval 34"/>
            <p:cNvSpPr/>
            <p:nvPr/>
          </p:nvSpPr>
          <p:spPr>
            <a:xfrm>
              <a:off x="4716669" y="1849272"/>
              <a:ext cx="396462" cy="4113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716669" y="2260642"/>
              <a:ext cx="396462" cy="4113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113131" y="1849272"/>
              <a:ext cx="396462" cy="4113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5113131" y="2260642"/>
              <a:ext cx="396462" cy="4113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406321" y="1417638"/>
            <a:ext cx="792924" cy="1656522"/>
            <a:chOff x="6406321" y="1417638"/>
            <a:chExt cx="792924" cy="1656522"/>
          </a:xfrm>
        </p:grpSpPr>
        <p:grpSp>
          <p:nvGrpSpPr>
            <p:cNvPr id="3" name="Group 2"/>
            <p:cNvGrpSpPr/>
            <p:nvPr/>
          </p:nvGrpSpPr>
          <p:grpSpPr>
            <a:xfrm>
              <a:off x="6406321" y="1417638"/>
              <a:ext cx="792924" cy="822739"/>
              <a:chOff x="6089372" y="2546631"/>
              <a:chExt cx="1214784" cy="1214782"/>
            </a:xfrm>
          </p:grpSpPr>
          <p:sp>
            <p:nvSpPr>
              <p:cNvPr id="18" name="Oval 17"/>
              <p:cNvSpPr/>
              <p:nvPr/>
            </p:nvSpPr>
            <p:spPr>
              <a:xfrm>
                <a:off x="6089372" y="2546631"/>
                <a:ext cx="607392" cy="6073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089372" y="3154022"/>
                <a:ext cx="607392" cy="6073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696764" y="2546631"/>
                <a:ext cx="607392" cy="6073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696764" y="3154022"/>
                <a:ext cx="607392" cy="6073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406321" y="2251421"/>
              <a:ext cx="792924" cy="822739"/>
              <a:chOff x="6089372" y="2546631"/>
              <a:chExt cx="1214784" cy="1214782"/>
            </a:xfrm>
          </p:grpSpPr>
          <p:sp>
            <p:nvSpPr>
              <p:cNvPr id="40" name="Oval 39"/>
              <p:cNvSpPr/>
              <p:nvPr/>
            </p:nvSpPr>
            <p:spPr>
              <a:xfrm>
                <a:off x="6089372" y="2546631"/>
                <a:ext cx="607392" cy="6073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6089372" y="3154022"/>
                <a:ext cx="607392" cy="6073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696764" y="2546631"/>
                <a:ext cx="607392" cy="6073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6696764" y="3154022"/>
                <a:ext cx="607392" cy="6073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 name="Group 4"/>
          <p:cNvGrpSpPr/>
          <p:nvPr/>
        </p:nvGrpSpPr>
        <p:grpSpPr>
          <a:xfrm>
            <a:off x="3234634" y="1826700"/>
            <a:ext cx="396462" cy="836091"/>
            <a:chOff x="3234634" y="1826700"/>
            <a:chExt cx="396462" cy="836091"/>
          </a:xfrm>
        </p:grpSpPr>
        <p:sp>
          <p:nvSpPr>
            <p:cNvPr id="45" name="Oval 44"/>
            <p:cNvSpPr/>
            <p:nvPr/>
          </p:nvSpPr>
          <p:spPr>
            <a:xfrm>
              <a:off x="3234634" y="1826700"/>
              <a:ext cx="396462" cy="4113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3234634" y="2251421"/>
              <a:ext cx="396462" cy="4113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61332" y="4450956"/>
            <a:ext cx="723538" cy="863805"/>
            <a:chOff x="1365432" y="3989182"/>
            <a:chExt cx="723538" cy="863805"/>
          </a:xfrm>
        </p:grpSpPr>
        <p:sp>
          <p:nvSpPr>
            <p:cNvPr id="49" name="Oval 48"/>
            <p:cNvSpPr/>
            <p:nvPr/>
          </p:nvSpPr>
          <p:spPr>
            <a:xfrm>
              <a:off x="1568174" y="3989182"/>
              <a:ext cx="340139" cy="316324"/>
            </a:xfrm>
            <a:prstGeom prst="ellipse">
              <a:avLst/>
            </a:prstGeom>
            <a:solidFill>
              <a:srgbClr val="D996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1365432" y="4483655"/>
              <a:ext cx="723538" cy="369332"/>
            </a:xfrm>
            <a:prstGeom prst="rect">
              <a:avLst/>
            </a:prstGeom>
            <a:noFill/>
          </p:spPr>
          <p:txBody>
            <a:bodyPr wrap="none" rtlCol="0">
              <a:spAutoFit/>
            </a:bodyPr>
            <a:lstStyle/>
            <a:p>
              <a:r>
                <a:rPr lang="en-US" dirty="0" smtClean="0"/>
                <a:t>1 cell</a:t>
              </a:r>
              <a:endParaRPr lang="en-US" dirty="0"/>
            </a:p>
          </p:txBody>
        </p:sp>
      </p:grpSp>
      <p:grpSp>
        <p:nvGrpSpPr>
          <p:cNvPr id="14" name="Group 13"/>
          <p:cNvGrpSpPr/>
          <p:nvPr/>
        </p:nvGrpSpPr>
        <p:grpSpPr>
          <a:xfrm>
            <a:off x="6810466" y="3545892"/>
            <a:ext cx="1787669" cy="2300604"/>
            <a:chOff x="6810466" y="3545892"/>
            <a:chExt cx="1787669" cy="2300604"/>
          </a:xfrm>
        </p:grpSpPr>
        <p:sp>
          <p:nvSpPr>
            <p:cNvPr id="54" name="TextBox 53"/>
            <p:cNvSpPr txBox="1"/>
            <p:nvPr/>
          </p:nvSpPr>
          <p:spPr>
            <a:xfrm>
              <a:off x="6810466" y="3545892"/>
              <a:ext cx="1787669" cy="369332"/>
            </a:xfrm>
            <a:prstGeom prst="rect">
              <a:avLst/>
            </a:prstGeom>
            <a:noFill/>
          </p:spPr>
          <p:txBody>
            <a:bodyPr wrap="none" rtlCol="0">
              <a:spAutoFit/>
            </a:bodyPr>
            <a:lstStyle/>
            <a:p>
              <a:r>
                <a:rPr lang="en-US" dirty="0" smtClean="0"/>
                <a:t>Lung – 100 mm</a:t>
              </a:r>
              <a:endParaRPr lang="en-US" baseline="30000" dirty="0"/>
            </a:p>
          </p:txBody>
        </p:sp>
        <p:sp>
          <p:nvSpPr>
            <p:cNvPr id="55" name="TextBox 54"/>
            <p:cNvSpPr txBox="1"/>
            <p:nvPr/>
          </p:nvSpPr>
          <p:spPr>
            <a:xfrm>
              <a:off x="6918907" y="5477164"/>
              <a:ext cx="1570788" cy="369332"/>
            </a:xfrm>
            <a:prstGeom prst="rect">
              <a:avLst/>
            </a:prstGeom>
            <a:noFill/>
          </p:spPr>
          <p:txBody>
            <a:bodyPr wrap="none" rtlCol="0">
              <a:spAutoFit/>
            </a:bodyPr>
            <a:lstStyle/>
            <a:p>
              <a:r>
                <a:rPr lang="en-US" dirty="0" smtClean="0"/>
                <a:t>Death age 56</a:t>
              </a:r>
              <a:endParaRPr lang="en-US" dirty="0"/>
            </a:p>
          </p:txBody>
        </p:sp>
        <p:pic>
          <p:nvPicPr>
            <p:cNvPr id="11" name="Picture 10"/>
            <p:cNvPicPr>
              <a:picLocks noChangeAspect="1"/>
            </p:cNvPicPr>
            <p:nvPr/>
          </p:nvPicPr>
          <p:blipFill rotWithShape="1">
            <a:blip r:embed="rId3"/>
            <a:srcRect l="15103" r="11649"/>
            <a:stretch/>
          </p:blipFill>
          <p:spPr>
            <a:xfrm>
              <a:off x="6858101" y="4035985"/>
              <a:ext cx="1692401" cy="1299651"/>
            </a:xfrm>
            <a:prstGeom prst="rect">
              <a:avLst/>
            </a:prstGeom>
          </p:spPr>
        </p:pic>
      </p:grpSp>
      <p:grpSp>
        <p:nvGrpSpPr>
          <p:cNvPr id="15" name="Group 14"/>
          <p:cNvGrpSpPr/>
          <p:nvPr/>
        </p:nvGrpSpPr>
        <p:grpSpPr>
          <a:xfrm>
            <a:off x="1842238" y="3545892"/>
            <a:ext cx="2131171" cy="2300604"/>
            <a:chOff x="1842238" y="3545892"/>
            <a:chExt cx="2131171" cy="2300604"/>
          </a:xfrm>
        </p:grpSpPr>
        <p:sp>
          <p:nvSpPr>
            <p:cNvPr id="52" name="TextBox 51"/>
            <p:cNvSpPr txBox="1"/>
            <p:nvPr/>
          </p:nvSpPr>
          <p:spPr>
            <a:xfrm>
              <a:off x="2409829" y="5477164"/>
              <a:ext cx="929098" cy="369332"/>
            </a:xfrm>
            <a:prstGeom prst="rect">
              <a:avLst/>
            </a:prstGeom>
            <a:noFill/>
          </p:spPr>
          <p:txBody>
            <a:bodyPr wrap="none" rtlCol="0">
              <a:spAutoFit/>
            </a:bodyPr>
            <a:lstStyle/>
            <a:p>
              <a:pPr algn="ctr"/>
              <a:r>
                <a:rPr lang="en-US" dirty="0" smtClean="0"/>
                <a:t>Age 48  </a:t>
              </a:r>
              <a:endParaRPr lang="en-US" dirty="0"/>
            </a:p>
          </p:txBody>
        </p:sp>
        <p:sp>
          <p:nvSpPr>
            <p:cNvPr id="53" name="TextBox 52"/>
            <p:cNvSpPr txBox="1"/>
            <p:nvPr/>
          </p:nvSpPr>
          <p:spPr>
            <a:xfrm>
              <a:off x="1852316" y="3545892"/>
              <a:ext cx="2121093" cy="369332"/>
            </a:xfrm>
            <a:prstGeom prst="rect">
              <a:avLst/>
            </a:prstGeom>
            <a:noFill/>
          </p:spPr>
          <p:txBody>
            <a:bodyPr wrap="none" rtlCol="0">
              <a:spAutoFit/>
            </a:bodyPr>
            <a:lstStyle/>
            <a:p>
              <a:r>
                <a:rPr lang="en-US" dirty="0" smtClean="0"/>
                <a:t>Pancreas – 10 mm</a:t>
              </a:r>
              <a:endParaRPr lang="en-US" baseline="30000" dirty="0"/>
            </a:p>
          </p:txBody>
        </p:sp>
        <p:pic>
          <p:nvPicPr>
            <p:cNvPr id="48" name="Picture 47"/>
            <p:cNvPicPr>
              <a:picLocks noChangeAspect="1"/>
            </p:cNvPicPr>
            <p:nvPr/>
          </p:nvPicPr>
          <p:blipFill>
            <a:blip r:embed="rId4"/>
            <a:stretch>
              <a:fillRect/>
            </a:stretch>
          </p:blipFill>
          <p:spPr>
            <a:xfrm>
              <a:off x="1842238" y="4035985"/>
              <a:ext cx="2064280" cy="1299651"/>
            </a:xfrm>
            <a:prstGeom prst="rect">
              <a:avLst/>
            </a:prstGeom>
          </p:spPr>
        </p:pic>
      </p:grpSp>
      <p:grpSp>
        <p:nvGrpSpPr>
          <p:cNvPr id="12" name="Group 11"/>
          <p:cNvGrpSpPr/>
          <p:nvPr/>
        </p:nvGrpSpPr>
        <p:grpSpPr>
          <a:xfrm>
            <a:off x="4363886" y="3545892"/>
            <a:ext cx="2036848" cy="2300604"/>
            <a:chOff x="4250692" y="3545892"/>
            <a:chExt cx="2036848" cy="2300604"/>
          </a:xfrm>
        </p:grpSpPr>
        <p:pic>
          <p:nvPicPr>
            <p:cNvPr id="56" name="Picture 55"/>
            <p:cNvPicPr>
              <a:picLocks noChangeAspect="1"/>
            </p:cNvPicPr>
            <p:nvPr/>
          </p:nvPicPr>
          <p:blipFill>
            <a:blip r:embed="rId5"/>
            <a:stretch>
              <a:fillRect/>
            </a:stretch>
          </p:blipFill>
          <p:spPr>
            <a:xfrm>
              <a:off x="4328840" y="4035985"/>
              <a:ext cx="1880553" cy="1278776"/>
            </a:xfrm>
            <a:prstGeom prst="rect">
              <a:avLst/>
            </a:prstGeom>
          </p:spPr>
        </p:pic>
        <p:sp>
          <p:nvSpPr>
            <p:cNvPr id="57" name="TextBox 56"/>
            <p:cNvSpPr txBox="1"/>
            <p:nvPr/>
          </p:nvSpPr>
          <p:spPr>
            <a:xfrm>
              <a:off x="4407341" y="3545892"/>
              <a:ext cx="1723549" cy="369332"/>
            </a:xfrm>
            <a:prstGeom prst="rect">
              <a:avLst/>
            </a:prstGeom>
            <a:noFill/>
          </p:spPr>
          <p:txBody>
            <a:bodyPr wrap="none" rtlCol="0">
              <a:spAutoFit/>
            </a:bodyPr>
            <a:lstStyle/>
            <a:p>
              <a:r>
                <a:rPr lang="en-US" dirty="0" smtClean="0"/>
                <a:t>Liver - 100 mm</a:t>
              </a:r>
              <a:endParaRPr lang="en-US" baseline="30000" dirty="0"/>
            </a:p>
          </p:txBody>
        </p:sp>
        <p:sp>
          <p:nvSpPr>
            <p:cNvPr id="58" name="TextBox 57"/>
            <p:cNvSpPr txBox="1"/>
            <p:nvPr/>
          </p:nvSpPr>
          <p:spPr>
            <a:xfrm>
              <a:off x="4250692" y="5477164"/>
              <a:ext cx="2036848" cy="369332"/>
            </a:xfrm>
            <a:prstGeom prst="rect">
              <a:avLst/>
            </a:prstGeom>
            <a:noFill/>
          </p:spPr>
          <p:txBody>
            <a:bodyPr wrap="none" rtlCol="0">
              <a:spAutoFit/>
            </a:bodyPr>
            <a:lstStyle/>
            <a:p>
              <a:r>
                <a:rPr lang="en-US" dirty="0" smtClean="0"/>
                <a:t>Transplant age 54</a:t>
              </a:r>
              <a:endParaRPr lang="en-US" dirty="0"/>
            </a:p>
          </p:txBody>
        </p:sp>
      </p:grpSp>
    </p:spTree>
    <p:extLst>
      <p:ext uri="{BB962C8B-B14F-4D97-AF65-F5344CB8AC3E}">
        <p14:creationId xmlns:p14="http://schemas.microsoft.com/office/powerpoint/2010/main" val="1183799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did the first tumor begin to form in the pancreas?</a:t>
            </a:r>
            <a:endParaRPr lang="en-US" dirty="0"/>
          </a:p>
        </p:txBody>
      </p:sp>
      <p:pic>
        <p:nvPicPr>
          <p:cNvPr id="51" name="Picture 50"/>
          <p:cNvPicPr>
            <a:picLocks noChangeAspect="1"/>
          </p:cNvPicPr>
          <p:nvPr/>
        </p:nvPicPr>
        <p:blipFill>
          <a:blip r:embed="rId3"/>
          <a:stretch>
            <a:fillRect/>
          </a:stretch>
        </p:blipFill>
        <p:spPr>
          <a:xfrm>
            <a:off x="5612886" y="2452948"/>
            <a:ext cx="2363900" cy="1488289"/>
          </a:xfrm>
          <a:prstGeom prst="rect">
            <a:avLst/>
          </a:prstGeom>
        </p:spPr>
      </p:pic>
      <p:sp>
        <p:nvSpPr>
          <p:cNvPr id="52" name="TextBox 51"/>
          <p:cNvSpPr txBox="1"/>
          <p:nvPr/>
        </p:nvSpPr>
        <p:spPr>
          <a:xfrm>
            <a:off x="5977714" y="4087715"/>
            <a:ext cx="1685077" cy="646331"/>
          </a:xfrm>
          <a:prstGeom prst="rect">
            <a:avLst/>
          </a:prstGeom>
          <a:noFill/>
        </p:spPr>
        <p:txBody>
          <a:bodyPr wrap="none" rtlCol="0">
            <a:spAutoFit/>
          </a:bodyPr>
          <a:lstStyle/>
          <a:p>
            <a:r>
              <a:rPr lang="en-US" b="1" dirty="0" smtClean="0"/>
              <a:t>1 billion cells</a:t>
            </a:r>
            <a:br>
              <a:rPr lang="en-US" b="1" dirty="0" smtClean="0"/>
            </a:br>
            <a:r>
              <a:rPr lang="en-US" b="1" dirty="0" smtClean="0"/>
              <a:t>(1 x 10</a:t>
            </a:r>
            <a:r>
              <a:rPr lang="en-US" b="1" baseline="30000" dirty="0" smtClean="0"/>
              <a:t>9</a:t>
            </a:r>
            <a:r>
              <a:rPr lang="en-US" b="1" dirty="0" smtClean="0"/>
              <a:t> cells)</a:t>
            </a:r>
            <a:endParaRPr lang="en-US" b="1" dirty="0"/>
          </a:p>
        </p:txBody>
      </p:sp>
      <p:sp>
        <p:nvSpPr>
          <p:cNvPr id="53" name="TextBox 52"/>
          <p:cNvSpPr txBox="1"/>
          <p:nvPr/>
        </p:nvSpPr>
        <p:spPr>
          <a:xfrm>
            <a:off x="6045175" y="2005911"/>
            <a:ext cx="1442184" cy="369332"/>
          </a:xfrm>
          <a:prstGeom prst="rect">
            <a:avLst/>
          </a:prstGeom>
          <a:noFill/>
        </p:spPr>
        <p:txBody>
          <a:bodyPr wrap="none" rtlCol="0">
            <a:spAutoFit/>
          </a:bodyPr>
          <a:lstStyle/>
          <a:p>
            <a:r>
              <a:rPr lang="en-US" dirty="0" smtClean="0"/>
              <a:t>48 years old</a:t>
            </a:r>
            <a:endParaRPr lang="en-US" dirty="0"/>
          </a:p>
        </p:txBody>
      </p:sp>
      <p:sp>
        <p:nvSpPr>
          <p:cNvPr id="15" name="TextBox 14"/>
          <p:cNvSpPr txBox="1"/>
          <p:nvPr/>
        </p:nvSpPr>
        <p:spPr>
          <a:xfrm>
            <a:off x="1197045" y="4930085"/>
            <a:ext cx="6787886" cy="1200328"/>
          </a:xfrm>
          <a:prstGeom prst="rect">
            <a:avLst/>
          </a:prstGeom>
          <a:noFill/>
        </p:spPr>
        <p:txBody>
          <a:bodyPr wrap="none" rtlCol="0">
            <a:spAutoFit/>
          </a:bodyPr>
          <a:lstStyle/>
          <a:p>
            <a:pPr algn="ctr"/>
            <a:r>
              <a:rPr lang="en-US" sz="2400" b="1" dirty="0" smtClean="0"/>
              <a:t>Primary tumor cells double every 10 months</a:t>
            </a:r>
          </a:p>
          <a:p>
            <a:pPr algn="ctr"/>
            <a:endParaRPr lang="en-US" sz="2400" b="1" dirty="0"/>
          </a:p>
          <a:p>
            <a:pPr algn="ctr"/>
            <a:r>
              <a:rPr lang="en-US" sz="2400" b="1" dirty="0" smtClean="0"/>
              <a:t>How many doublings to get to 1 billion cells?</a:t>
            </a:r>
            <a:endParaRPr lang="en-US" sz="2400" b="1" dirty="0"/>
          </a:p>
        </p:txBody>
      </p:sp>
      <p:cxnSp>
        <p:nvCxnSpPr>
          <p:cNvPr id="12" name="Straight Arrow Connector 11"/>
          <p:cNvCxnSpPr/>
          <p:nvPr/>
        </p:nvCxnSpPr>
        <p:spPr>
          <a:xfrm>
            <a:off x="3268619" y="3416930"/>
            <a:ext cx="1986860" cy="0"/>
          </a:xfrm>
          <a:prstGeom prst="straightConnector1">
            <a:avLst/>
          </a:prstGeom>
          <a:ln w="857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987459" y="2619150"/>
            <a:ext cx="412893" cy="584776"/>
          </a:xfrm>
          <a:prstGeom prst="rect">
            <a:avLst/>
          </a:prstGeom>
          <a:noFill/>
        </p:spPr>
        <p:txBody>
          <a:bodyPr wrap="none" rtlCol="0">
            <a:spAutoFit/>
          </a:bodyPr>
          <a:lstStyle/>
          <a:p>
            <a:r>
              <a:rPr lang="en-US" sz="3200" dirty="0"/>
              <a:t>?</a:t>
            </a:r>
          </a:p>
        </p:txBody>
      </p:sp>
      <p:grpSp>
        <p:nvGrpSpPr>
          <p:cNvPr id="14" name="Group 13"/>
          <p:cNvGrpSpPr/>
          <p:nvPr/>
        </p:nvGrpSpPr>
        <p:grpSpPr>
          <a:xfrm>
            <a:off x="1772025" y="3077432"/>
            <a:ext cx="762198" cy="863805"/>
            <a:chOff x="1365432" y="3989182"/>
            <a:chExt cx="762198" cy="863805"/>
          </a:xfrm>
        </p:grpSpPr>
        <p:sp>
          <p:nvSpPr>
            <p:cNvPr id="16" name="Oval 15"/>
            <p:cNvSpPr/>
            <p:nvPr/>
          </p:nvSpPr>
          <p:spPr>
            <a:xfrm>
              <a:off x="1568174" y="3989182"/>
              <a:ext cx="340139" cy="316324"/>
            </a:xfrm>
            <a:prstGeom prst="ellipse">
              <a:avLst/>
            </a:prstGeom>
            <a:solidFill>
              <a:srgbClr val="D996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365432" y="4483655"/>
              <a:ext cx="762198" cy="369332"/>
            </a:xfrm>
            <a:prstGeom prst="rect">
              <a:avLst/>
            </a:prstGeom>
            <a:noFill/>
          </p:spPr>
          <p:txBody>
            <a:bodyPr wrap="none" rtlCol="0">
              <a:spAutoFit/>
            </a:bodyPr>
            <a:lstStyle/>
            <a:p>
              <a:r>
                <a:rPr lang="en-US" b="1" dirty="0" smtClean="0"/>
                <a:t>1 cell</a:t>
              </a:r>
              <a:endParaRPr lang="en-US" b="1" dirty="0"/>
            </a:p>
          </p:txBody>
        </p:sp>
      </p:grpSp>
    </p:spTree>
    <p:extLst>
      <p:ext uri="{BB962C8B-B14F-4D97-AF65-F5344CB8AC3E}">
        <p14:creationId xmlns:p14="http://schemas.microsoft.com/office/powerpoint/2010/main" val="4152716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333&quot;/&gt;&lt;/object&gt;&lt;object type=&quot;3&quot; unique_id=&quot;10004&quot;&gt;&lt;property id=&quot;20148&quot; value=&quot;5&quot;/&gt;&lt;property id=&quot;20300&quot; value=&quot;Slide 2&quot;/&gt;&lt;property id=&quot;20307&quot; value=&quot;270&quot;/&gt;&lt;/object&gt;&lt;object type=&quot;3&quot; unique_id=&quot;10005&quot;&gt;&lt;property id=&quot;20148&quot; value=&quot;5&quot;/&gt;&lt;property id=&quot;20300&quot; value=&quot;Slide 3 - &amp;quot;Do Now&amp;quot;&quot;/&gt;&lt;property id=&quot;20307&quot; value=&quot;322&quot;/&gt;&lt;/object&gt;&lt;object type=&quot;3&quot; unique_id=&quot;10006&quot;&gt;&lt;property id=&quot;20148&quot; value=&quot;5&quot;/&gt;&lt;property id=&quot;20300&quot; value=&quot;Slide 4 - &amp;quot;Activity:  Define the terms tumor, malignant, and benign.&amp;quot;&quot;/&gt;&lt;property id=&quot;20307&quot; value=&quot;356&quot;/&gt;&lt;/object&gt;&lt;object type=&quot;3&quot; unique_id=&quot;10007&quot;&gt;&lt;property id=&quot;20148&quot; value=&quot;5&quot;/&gt;&lt;property id=&quot;20300&quot; value=&quot;Slide 5 - &amp;quot;Activity: Why did Steve Jobs die?&amp;quot;&quot;/&gt;&lt;property id=&quot;20307&quot; value=&quot;354&quot;/&gt;&lt;/object&gt;&lt;object type=&quot;3&quot; unique_id=&quot;10008&quot;&gt;&lt;property id=&quot;20148&quot; value=&quot;5&quot;/&gt;&lt;property id=&quot;20300&quot; value=&quot;Slide 6 - &amp;quot;Activity:  Why did Steve Jobs die?&amp;quot;&quot;/&gt;&lt;property id=&quot;20307&quot; value=&quot;343&quot;/&gt;&lt;/object&gt;&lt;object type=&quot;3&quot; unique_id=&quot;10009&quot;&gt;&lt;property id=&quot;20148&quot; value=&quot;5&quot;/&gt;&lt;property id=&quot;20300&quot; value=&quot;Slide 7 - &amp;quot;Activity:&amp;quot;&quot;/&gt;&lt;property id=&quot;20307&quot; value=&quot;344&quot;/&gt;&lt;/object&gt;&lt;object type=&quot;3&quot; unique_id=&quot;10010&quot;&gt;&lt;property id=&quot;20148&quot; value=&quot;5&quot;/&gt;&lt;property id=&quot;20300&quot; value=&quot;Slide 8 - &amp;quot;Calculate the tumor doubling rate:&amp;quot;&quot;/&gt;&lt;property id=&quot;20307&quot; value=&quot;303&quot;/&gt;&lt;/object&gt;&lt;object type=&quot;3&quot; unique_id=&quot;10011&quot;&gt;&lt;property id=&quot;20148&quot; value=&quot;5&quot;/&gt;&lt;property id=&quot;20300&quot; value=&quot;Slide 9 - &amp;quot;When did the first tumor form?&amp;quot;&quot;/&gt;&lt;property id=&quot;20307&quot; value=&quot;363&quot;/&gt;&lt;/object&gt;&lt;object type=&quot;3&quot; unique_id=&quot;10012&quot;&gt;&lt;property id=&quot;20148&quot; value=&quot;5&quot;/&gt;&lt;property id=&quot;20300&quot; value=&quot;Slide 10 - &amp;quot;Doubling table&amp;quot;&quot;/&gt;&lt;property id=&quot;20307&quot; value=&quot;357&quot;/&gt;&lt;/object&gt;&lt;object type=&quot;3&quot; unique_id=&quot;10013&quot;&gt;&lt;property id=&quot;20148&quot; value=&quot;5&quot;/&gt;&lt;property id=&quot;20300&quot; value=&quot;Slide 11 - &amp;quot;When did the first tumor form?&amp;quot;&quot;/&gt;&lt;property id=&quot;20307&quot; value=&quot;362&quot;/&gt;&lt;/object&gt;&lt;object type=&quot;3&quot; unique_id=&quot;10014&quot;&gt;&lt;property id=&quot;20148&quot; value=&quot;5&quot;/&gt;&lt;property id=&quot;20300&quot; value=&quot;Slide 12 - &amp;quot;Steve Jobs had surgery to remove his pancreas in July 2004&amp;quot;&quot;/&gt;&lt;property id=&quot;20307&quot; value=&quot;347&quot;/&gt;&lt;/object&gt;&lt;object type=&quot;3&quot; unique_id=&quot;10015&quot;&gt;&lt;property id=&quot;20148&quot; value=&quot;5&quot;/&gt;&lt;property id=&quot;20300&quot; value=&quot;Slide 13 - &amp;quot;Cancer spreads from its primary site through the bloodstream&amp;quot;&quot;/&gt;&lt;property id=&quot;20307&quot; value=&quot;349&quot;/&gt;&lt;/object&gt;&lt;object type=&quot;3&quot; unique_id=&quot;10016&quot;&gt;&lt;property id=&quot;20148&quot; value=&quot;5&quot;/&gt;&lt;property id=&quot;20300&quot; value=&quot;Slide 14 - &amp;quot;When did it spread?&amp;quot;&quot;/&gt;&lt;property id=&quot;20307&quot; value=&quot;348&quot;/&gt;&lt;/object&gt;&lt;object type=&quot;3&quot; unique_id=&quot;10017&quot;&gt;&lt;property id=&quot;20148&quot; value=&quot;5&quot;/&gt;&lt;property id=&quot;20300&quot; value=&quot;Slide 15 - &amp;quot;Steve Jobs finally died of respiratory failure when he was 56&amp;quot;&quot;/&gt;&lt;property id=&quot;20307&quot; value=&quot;361&quot;/&gt;&lt;/object&gt;&lt;object type=&quot;3&quot; unique_id=&quot;10018&quot;&gt;&lt;property id=&quot;20148&quot; value=&quot;5&quot;/&gt;&lt;property id=&quot;20300&quot; value=&quot;Slide 16 - &amp;quot;Wrap Up&amp;quot;&quot;/&gt;&lt;property id=&quot;20307&quot; value=&quot;337&quot;/&gt;&lt;/object&gt;&lt;object type=&quot;3&quot; unique_id=&quot;10019&quot;&gt;&lt;property id=&quot;20148&quot; value=&quot;5&quot;/&gt;&lt;property id=&quot;20300&quot; value=&quot;Slide 17&quot;/&gt;&lt;property id=&quot;20307&quot; value=&quot;358&quot;/&gt;&lt;/object&gt;&lt;object type=&quot;3&quot; unique_id=&quot;10020&quot;&gt;&lt;property id=&quot;20148&quot; value=&quot;5&quot;/&gt;&lt;property id=&quot;20300&quot; value=&quot;Slide 18 - &amp;quot;Cancer is mostly a disease of age –or is it?&amp;quot;&quot;/&gt;&lt;property id=&quot;20307&quot; value=&quot;339&quot;/&gt;&lt;/object&gt;&lt;object type=&quot;3&quot; unique_id=&quot;10021&quot;&gt;&lt;property id=&quot;20148&quot; value=&quot;5&quot;/&gt;&lt;property id=&quot;20300&quot; value=&quot;Slide 19 - &amp;quot;Homework:&amp;quot;&quot;/&gt;&lt;property id=&quot;20307&quot; value=&quot;355&quot;/&gt;&lt;/object&gt;&lt;/object&gt;&lt;object type=&quot;8&quot; unique_id=&quot;10042&quot;&gt;&lt;/object&gt;&lt;/object&gt;&lt;/database&gt;"/>
  <p:tag name="SECTOMILLISECCONVERTED" val="1"/>
</p:tagLst>
</file>

<file path=ppt/theme/theme1.xml><?xml version="1.0" encoding="utf-8"?>
<a:theme xmlns:a="http://schemas.openxmlformats.org/drawingml/2006/main" name="M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33302</TotalTime>
  <Words>1160</Words>
  <Application>Microsoft Macintosh PowerPoint</Application>
  <PresentationFormat>On-screen Show (4:3)</PresentationFormat>
  <Paragraphs>231</Paragraphs>
  <Slides>20</Slides>
  <Notes>18</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MD template</vt:lpstr>
      <vt:lpstr>PowerPoint Presentation</vt:lpstr>
      <vt:lpstr>PowerPoint Presentation</vt:lpstr>
      <vt:lpstr>Do Now</vt:lpstr>
      <vt:lpstr>Activity:  Define the terms tumor, malignant, and benign.</vt:lpstr>
      <vt:lpstr>Activity: Why did Steve Jobs die?</vt:lpstr>
      <vt:lpstr>Activity:  How did Steve Jobs die?</vt:lpstr>
      <vt:lpstr>Activity:</vt:lpstr>
      <vt:lpstr>Calculate the tumor doubling rate:</vt:lpstr>
      <vt:lpstr>When did the first tumor begin to form in the pancreas?</vt:lpstr>
      <vt:lpstr>Doubling table</vt:lpstr>
      <vt:lpstr>When did the first tumor begin to form?</vt:lpstr>
      <vt:lpstr>Steve Jobs had surgery to remove his pancreas in July 2004</vt:lpstr>
      <vt:lpstr>Cancer spreads from its primary site through the bloodstream</vt:lpstr>
      <vt:lpstr>When did it spread to the liver?</vt:lpstr>
      <vt:lpstr>Steve Jobs finally died of respiratory failure when he was 56</vt:lpstr>
      <vt:lpstr>Wrap Up</vt:lpstr>
      <vt:lpstr>PowerPoint Presentation</vt:lpstr>
      <vt:lpstr>Cancer is mostly a disease of age –or is it?</vt:lpstr>
      <vt:lpstr>Cancer is also a leading cause of death in adolescents &amp; young adults</vt:lpstr>
      <vt:lpstr>Homework:</vt:lpstr>
    </vt:vector>
  </TitlesOfParts>
  <Company>tufts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berri jacque</dc:creator>
  <cp:lastModifiedBy>Jane Newbold</cp:lastModifiedBy>
  <cp:revision>351</cp:revision>
  <cp:lastPrinted>2010-11-09T17:54:24Z</cp:lastPrinted>
  <dcterms:created xsi:type="dcterms:W3CDTF">2014-04-07T21:15:32Z</dcterms:created>
  <dcterms:modified xsi:type="dcterms:W3CDTF">2016-04-29T20:04:32Z</dcterms:modified>
</cp:coreProperties>
</file>